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761163"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1251266F-A021-499A-B0CA-61D2364C7830}" type="datetimeFigureOut">
              <a:rPr lang="fr-FR" smtClean="0"/>
              <a:t>03/04/2024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BA9ACD-DEC2-434D-BED7-52ADB8843F57}" type="slidenum">
              <a:rPr lang="fr-FR" smtClean="0"/>
              <a:t>‹N°›</a:t>
            </a:fld>
            <a:endParaRPr lang="fr-FR"/>
          </a:p>
        </p:txBody>
      </p:sp>
    </p:spTree>
    <p:extLst>
      <p:ext uri="{BB962C8B-B14F-4D97-AF65-F5344CB8AC3E}">
        <p14:creationId xmlns:p14="http://schemas.microsoft.com/office/powerpoint/2010/main" val="110412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51266F-A021-499A-B0CA-61D2364C7830}" type="datetimeFigureOut">
              <a:rPr lang="fr-FR" smtClean="0"/>
              <a:t>03/04/2024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BA9ACD-DEC2-434D-BED7-52ADB8843F57}" type="slidenum">
              <a:rPr lang="fr-FR" smtClean="0"/>
              <a:t>‹N°›</a:t>
            </a:fld>
            <a:endParaRPr lang="fr-FR"/>
          </a:p>
        </p:txBody>
      </p:sp>
    </p:spTree>
    <p:extLst>
      <p:ext uri="{BB962C8B-B14F-4D97-AF65-F5344CB8AC3E}">
        <p14:creationId xmlns:p14="http://schemas.microsoft.com/office/powerpoint/2010/main" val="334783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51266F-A021-499A-B0CA-61D2364C7830}" type="datetimeFigureOut">
              <a:rPr lang="fr-FR" smtClean="0"/>
              <a:t>03/04/2024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BA9ACD-DEC2-434D-BED7-52ADB8843F57}" type="slidenum">
              <a:rPr lang="fr-FR" smtClean="0"/>
              <a:t>‹N°›</a:t>
            </a:fld>
            <a:endParaRPr lang="fr-FR"/>
          </a:p>
        </p:txBody>
      </p:sp>
    </p:spTree>
    <p:extLst>
      <p:ext uri="{BB962C8B-B14F-4D97-AF65-F5344CB8AC3E}">
        <p14:creationId xmlns:p14="http://schemas.microsoft.com/office/powerpoint/2010/main" val="2735417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51266F-A021-499A-B0CA-61D2364C7830}" type="datetimeFigureOut">
              <a:rPr lang="fr-FR" smtClean="0"/>
              <a:t>03/04/2024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BA9ACD-DEC2-434D-BED7-52ADB8843F57}" type="slidenum">
              <a:rPr lang="fr-FR" smtClean="0"/>
              <a:t>‹N°›</a:t>
            </a:fld>
            <a:endParaRPr lang="fr-FR"/>
          </a:p>
        </p:txBody>
      </p:sp>
    </p:spTree>
    <p:extLst>
      <p:ext uri="{BB962C8B-B14F-4D97-AF65-F5344CB8AC3E}">
        <p14:creationId xmlns:p14="http://schemas.microsoft.com/office/powerpoint/2010/main" val="221185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1251266F-A021-499A-B0CA-61D2364C7830}" type="datetimeFigureOut">
              <a:rPr lang="fr-FR" smtClean="0"/>
              <a:t>03/04/2024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BA9ACD-DEC2-434D-BED7-52ADB8843F57}" type="slidenum">
              <a:rPr lang="fr-FR" smtClean="0"/>
              <a:t>‹N°›</a:t>
            </a:fld>
            <a:endParaRPr lang="fr-FR"/>
          </a:p>
        </p:txBody>
      </p:sp>
    </p:spTree>
    <p:extLst>
      <p:ext uri="{BB962C8B-B14F-4D97-AF65-F5344CB8AC3E}">
        <p14:creationId xmlns:p14="http://schemas.microsoft.com/office/powerpoint/2010/main" val="2918761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251266F-A021-499A-B0CA-61D2364C7830}" type="datetimeFigureOut">
              <a:rPr lang="fr-FR" smtClean="0"/>
              <a:t>03/04/2024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BA9ACD-DEC2-434D-BED7-52ADB8843F57}" type="slidenum">
              <a:rPr lang="fr-FR" smtClean="0"/>
              <a:t>‹N°›</a:t>
            </a:fld>
            <a:endParaRPr lang="fr-FR"/>
          </a:p>
        </p:txBody>
      </p:sp>
    </p:spTree>
    <p:extLst>
      <p:ext uri="{BB962C8B-B14F-4D97-AF65-F5344CB8AC3E}">
        <p14:creationId xmlns:p14="http://schemas.microsoft.com/office/powerpoint/2010/main" val="3443358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251266F-A021-499A-B0CA-61D2364C7830}" type="datetimeFigureOut">
              <a:rPr lang="fr-FR" smtClean="0"/>
              <a:t>03/04/2024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0BA9ACD-DEC2-434D-BED7-52ADB8843F57}" type="slidenum">
              <a:rPr lang="fr-FR" smtClean="0"/>
              <a:t>‹N°›</a:t>
            </a:fld>
            <a:endParaRPr lang="fr-FR"/>
          </a:p>
        </p:txBody>
      </p:sp>
    </p:spTree>
    <p:extLst>
      <p:ext uri="{BB962C8B-B14F-4D97-AF65-F5344CB8AC3E}">
        <p14:creationId xmlns:p14="http://schemas.microsoft.com/office/powerpoint/2010/main" val="338267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251266F-A021-499A-B0CA-61D2364C7830}" type="datetimeFigureOut">
              <a:rPr lang="fr-FR" smtClean="0"/>
              <a:t>03/04/2024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0BA9ACD-DEC2-434D-BED7-52ADB8843F57}" type="slidenum">
              <a:rPr lang="fr-FR" smtClean="0"/>
              <a:t>‹N°›</a:t>
            </a:fld>
            <a:endParaRPr lang="fr-FR"/>
          </a:p>
        </p:txBody>
      </p:sp>
    </p:spTree>
    <p:extLst>
      <p:ext uri="{BB962C8B-B14F-4D97-AF65-F5344CB8AC3E}">
        <p14:creationId xmlns:p14="http://schemas.microsoft.com/office/powerpoint/2010/main" val="301270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51266F-A021-499A-B0CA-61D2364C7830}" type="datetimeFigureOut">
              <a:rPr lang="fr-FR" smtClean="0"/>
              <a:t>03/04/2024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0BA9ACD-DEC2-434D-BED7-52ADB8843F57}" type="slidenum">
              <a:rPr lang="fr-FR" smtClean="0"/>
              <a:t>‹N°›</a:t>
            </a:fld>
            <a:endParaRPr lang="fr-FR"/>
          </a:p>
        </p:txBody>
      </p:sp>
    </p:spTree>
    <p:extLst>
      <p:ext uri="{BB962C8B-B14F-4D97-AF65-F5344CB8AC3E}">
        <p14:creationId xmlns:p14="http://schemas.microsoft.com/office/powerpoint/2010/main" val="831345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251266F-A021-499A-B0CA-61D2364C7830}" type="datetimeFigureOut">
              <a:rPr lang="fr-FR" smtClean="0"/>
              <a:t>03/04/2024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BA9ACD-DEC2-434D-BED7-52ADB8843F57}" type="slidenum">
              <a:rPr lang="fr-FR" smtClean="0"/>
              <a:t>‹N°›</a:t>
            </a:fld>
            <a:endParaRPr lang="fr-FR"/>
          </a:p>
        </p:txBody>
      </p:sp>
    </p:spTree>
    <p:extLst>
      <p:ext uri="{BB962C8B-B14F-4D97-AF65-F5344CB8AC3E}">
        <p14:creationId xmlns:p14="http://schemas.microsoft.com/office/powerpoint/2010/main" val="1588683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251266F-A021-499A-B0CA-61D2364C7830}" type="datetimeFigureOut">
              <a:rPr lang="fr-FR" smtClean="0"/>
              <a:t>03/04/2024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BA9ACD-DEC2-434D-BED7-52ADB8843F57}" type="slidenum">
              <a:rPr lang="fr-FR" smtClean="0"/>
              <a:t>‹N°›</a:t>
            </a:fld>
            <a:endParaRPr lang="fr-FR"/>
          </a:p>
        </p:txBody>
      </p:sp>
    </p:spTree>
    <p:extLst>
      <p:ext uri="{BB962C8B-B14F-4D97-AF65-F5344CB8AC3E}">
        <p14:creationId xmlns:p14="http://schemas.microsoft.com/office/powerpoint/2010/main" val="61747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1266F-A021-499A-B0CA-61D2364C7830}" type="datetimeFigureOut">
              <a:rPr lang="fr-FR" smtClean="0"/>
              <a:t>03/04/2024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A9ACD-DEC2-434D-BED7-52ADB8843F57}" type="slidenum">
              <a:rPr lang="fr-FR" smtClean="0"/>
              <a:t>‹N°›</a:t>
            </a:fld>
            <a:endParaRPr lang="fr-FR"/>
          </a:p>
        </p:txBody>
      </p:sp>
    </p:spTree>
    <p:extLst>
      <p:ext uri="{BB962C8B-B14F-4D97-AF65-F5344CB8AC3E}">
        <p14:creationId xmlns:p14="http://schemas.microsoft.com/office/powerpoint/2010/main" val="1071311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123543" y="1412649"/>
            <a:ext cx="7068457" cy="2883580"/>
          </a:xfrm>
          <a:solidFill>
            <a:schemeClr val="accent2">
              <a:lumMod val="40000"/>
              <a:lumOff val="60000"/>
            </a:schemeClr>
          </a:solidFill>
        </p:spPr>
        <p:txBody>
          <a:bodyPr>
            <a:normAutofit/>
          </a:bodyPr>
          <a:lstStyle/>
          <a:p>
            <a:r>
              <a:rPr lang="fr-FR" dirty="0" smtClean="0"/>
              <a:t>EXPOSE SUR </a:t>
            </a:r>
            <a:br>
              <a:rPr lang="fr-FR" dirty="0" smtClean="0"/>
            </a:br>
            <a:r>
              <a:rPr lang="fr-FR" b="1" i="1" dirty="0"/>
              <a:t>L</a:t>
            </a:r>
            <a:r>
              <a:rPr lang="fr-FR" b="1" i="1" dirty="0" smtClean="0"/>
              <a:t>a fiscalité du secteur boursier au Cameroun</a:t>
            </a:r>
            <a:endParaRPr lang="fr-FR" dirty="0"/>
          </a:p>
        </p:txBody>
      </p:sp>
      <p:sp>
        <p:nvSpPr>
          <p:cNvPr id="3" name="Sous-titre 2"/>
          <p:cNvSpPr>
            <a:spLocks noGrp="1"/>
          </p:cNvSpPr>
          <p:nvPr>
            <p:ph type="subTitle" idx="1"/>
          </p:nvPr>
        </p:nvSpPr>
        <p:spPr>
          <a:xfrm>
            <a:off x="5152571" y="4850267"/>
            <a:ext cx="7039429" cy="1655762"/>
          </a:xfrm>
          <a:solidFill>
            <a:schemeClr val="accent2">
              <a:lumMod val="20000"/>
              <a:lumOff val="80000"/>
            </a:schemeClr>
          </a:solidFill>
        </p:spPr>
        <p:txBody>
          <a:bodyPr anchor="ctr">
            <a:normAutofit/>
          </a:bodyPr>
          <a:lstStyle/>
          <a:p>
            <a:pPr algn="r">
              <a:lnSpc>
                <a:spcPct val="100000"/>
              </a:lnSpc>
              <a:spcBef>
                <a:spcPts val="1200"/>
              </a:spcBef>
              <a:spcAft>
                <a:spcPts val="1200"/>
              </a:spcAft>
            </a:pPr>
            <a:r>
              <a:rPr lang="fr-FR" b="1" dirty="0" smtClean="0">
                <a:solidFill>
                  <a:schemeClr val="accent2">
                    <a:lumMod val="75000"/>
                  </a:schemeClr>
                </a:solidFill>
              </a:rPr>
              <a:t>Présentation : Direction Générale des Impôts</a:t>
            </a:r>
          </a:p>
          <a:p>
            <a:pPr algn="r">
              <a:lnSpc>
                <a:spcPct val="100000"/>
              </a:lnSpc>
              <a:spcBef>
                <a:spcPts val="1200"/>
              </a:spcBef>
              <a:spcAft>
                <a:spcPts val="1200"/>
              </a:spcAft>
            </a:pPr>
            <a:r>
              <a:rPr lang="fr-FR" b="1" dirty="0" smtClean="0"/>
              <a:t>Douala, le 04 Avril 2024</a:t>
            </a:r>
            <a:endParaRPr lang="fr-FR" b="1" dirty="0"/>
          </a:p>
        </p:txBody>
      </p:sp>
      <p:pic>
        <p:nvPicPr>
          <p:cNvPr id="4" name="Image 3"/>
          <p:cNvPicPr>
            <a:picLocks noChangeAspect="1"/>
          </p:cNvPicPr>
          <p:nvPr/>
        </p:nvPicPr>
        <p:blipFill>
          <a:blip r:embed="rId2"/>
          <a:stretch>
            <a:fillRect/>
          </a:stretch>
        </p:blipFill>
        <p:spPr>
          <a:xfrm>
            <a:off x="0" y="0"/>
            <a:ext cx="5152571" cy="6858000"/>
          </a:xfrm>
          <a:prstGeom prst="rect">
            <a:avLst/>
          </a:prstGeom>
        </p:spPr>
      </p:pic>
    </p:spTree>
    <p:extLst>
      <p:ext uri="{BB962C8B-B14F-4D97-AF65-F5344CB8AC3E}">
        <p14:creationId xmlns:p14="http://schemas.microsoft.com/office/powerpoint/2010/main" val="3490473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7228" y="640897"/>
            <a:ext cx="10515600" cy="650875"/>
          </a:xfrm>
        </p:spPr>
        <p:txBody>
          <a:bodyPr>
            <a:normAutofit fontScale="90000"/>
          </a:bodyPr>
          <a:lstStyle/>
          <a:p>
            <a:pPr marL="857250" indent="-857250">
              <a:buFont typeface="+mj-lt"/>
              <a:buAutoNum type="romanUcPeriod" startAt="2"/>
            </a:pPr>
            <a:r>
              <a:rPr lang="fr-FR" b="1" dirty="0" smtClean="0"/>
              <a:t>Impôt sur les sociétés</a:t>
            </a:r>
            <a:endParaRPr lang="fr-FR" dirty="0"/>
          </a:p>
        </p:txBody>
      </p:sp>
      <p:sp>
        <p:nvSpPr>
          <p:cNvPr id="3" name="Espace réservé du contenu 2"/>
          <p:cNvSpPr>
            <a:spLocks noGrp="1"/>
          </p:cNvSpPr>
          <p:nvPr>
            <p:ph idx="1"/>
          </p:nvPr>
        </p:nvSpPr>
        <p:spPr>
          <a:xfrm>
            <a:off x="3116945" y="2133600"/>
            <a:ext cx="8567056" cy="3860800"/>
          </a:xfrm>
        </p:spPr>
        <p:txBody>
          <a:bodyPr anchor="ctr">
            <a:noAutofit/>
          </a:bodyPr>
          <a:lstStyle/>
          <a:p>
            <a:pPr marL="536575" lvl="0" indent="-536575">
              <a:lnSpc>
                <a:spcPct val="100000"/>
              </a:lnSpc>
              <a:spcBef>
                <a:spcPts val="600"/>
              </a:spcBef>
              <a:spcAft>
                <a:spcPts val="600"/>
              </a:spcAft>
              <a:buFont typeface="Wingdings" panose="05000000000000000000" pitchFamily="2" charset="2"/>
              <a:buChar char="q"/>
            </a:pPr>
            <a:r>
              <a:rPr lang="fr-FR" dirty="0"/>
              <a:t>Les sociétés qui procèdent à </a:t>
            </a:r>
            <a:r>
              <a:rPr lang="fr-FR" b="1" dirty="0">
                <a:solidFill>
                  <a:schemeClr val="accent1">
                    <a:lumMod val="75000"/>
                  </a:schemeClr>
                </a:solidFill>
              </a:rPr>
              <a:t>l’introduction de leurs actions ordinaires en bourse à la cote de la BVMAC </a:t>
            </a:r>
            <a:r>
              <a:rPr lang="fr-FR" dirty="0"/>
              <a:t>bénéficient de l’application des </a:t>
            </a:r>
            <a:r>
              <a:rPr lang="fr-FR" b="1" dirty="0">
                <a:solidFill>
                  <a:srgbClr val="FF0000"/>
                </a:solidFill>
              </a:rPr>
              <a:t>taux réduits </a:t>
            </a:r>
            <a:r>
              <a:rPr lang="fr-FR" dirty="0"/>
              <a:t>d’impôt sur les sociétés ci-après : </a:t>
            </a:r>
          </a:p>
          <a:p>
            <a:pPr marL="1074738" lvl="0" indent="-538163">
              <a:lnSpc>
                <a:spcPct val="100000"/>
              </a:lnSpc>
              <a:spcBef>
                <a:spcPts val="600"/>
              </a:spcBef>
              <a:spcAft>
                <a:spcPts val="600"/>
              </a:spcAft>
              <a:buFont typeface="Wingdings" panose="05000000000000000000" pitchFamily="2" charset="2"/>
              <a:buChar char="ü"/>
            </a:pPr>
            <a:r>
              <a:rPr lang="fr-FR" i="1" dirty="0"/>
              <a:t>un taux réduit de l’</a:t>
            </a:r>
            <a:r>
              <a:rPr lang="fr-FR" b="1" i="1" dirty="0"/>
              <a:t>Impôt sur les Sociétés </a:t>
            </a:r>
            <a:r>
              <a:rPr lang="fr-FR" i="1" dirty="0"/>
              <a:t>de </a:t>
            </a:r>
            <a:r>
              <a:rPr lang="fr-FR" b="1" i="1" dirty="0">
                <a:solidFill>
                  <a:srgbClr val="FF0000"/>
                </a:solidFill>
              </a:rPr>
              <a:t>25 %</a:t>
            </a:r>
            <a:r>
              <a:rPr lang="fr-FR" i="1" dirty="0"/>
              <a:t> ;</a:t>
            </a:r>
            <a:endParaRPr lang="fr-FR" dirty="0"/>
          </a:p>
          <a:p>
            <a:pPr marL="1074738" lvl="0" indent="-538163">
              <a:lnSpc>
                <a:spcPct val="100000"/>
              </a:lnSpc>
              <a:spcBef>
                <a:spcPts val="600"/>
              </a:spcBef>
              <a:spcAft>
                <a:spcPts val="600"/>
              </a:spcAft>
              <a:buFont typeface="Wingdings" panose="05000000000000000000" pitchFamily="2" charset="2"/>
              <a:buChar char="ü"/>
            </a:pPr>
            <a:r>
              <a:rPr lang="fr-FR" i="1" dirty="0"/>
              <a:t>un taux réduit de </a:t>
            </a:r>
            <a:r>
              <a:rPr lang="fr-FR" b="1" i="1" dirty="0">
                <a:solidFill>
                  <a:srgbClr val="FF0000"/>
                </a:solidFill>
              </a:rPr>
              <a:t>1,5%</a:t>
            </a:r>
            <a:r>
              <a:rPr lang="fr-FR" i="1" dirty="0"/>
              <a:t> de l’</a:t>
            </a:r>
            <a:r>
              <a:rPr lang="fr-FR" b="1" i="1" dirty="0"/>
              <a:t>acompte</a:t>
            </a:r>
            <a:r>
              <a:rPr lang="fr-FR" i="1" dirty="0"/>
              <a:t> et du </a:t>
            </a:r>
            <a:r>
              <a:rPr lang="fr-FR" b="1" i="1" dirty="0"/>
              <a:t>minimum de perception</a:t>
            </a:r>
            <a:r>
              <a:rPr lang="fr-FR" i="1" dirty="0"/>
              <a:t> de l’Impôt sur les Sociétés.</a:t>
            </a:r>
            <a:r>
              <a:rPr lang="fr-FR" dirty="0"/>
              <a:t> </a:t>
            </a:r>
          </a:p>
        </p:txBody>
      </p:sp>
      <p:sp>
        <p:nvSpPr>
          <p:cNvPr id="4" name="Titre 1"/>
          <p:cNvSpPr txBox="1">
            <a:spLocks/>
          </p:cNvSpPr>
          <p:nvPr/>
        </p:nvSpPr>
        <p:spPr>
          <a:xfrm>
            <a:off x="2191656" y="1431925"/>
            <a:ext cx="8995229" cy="5565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lvl="0" indent="-742950" algn="ctr">
              <a:buFont typeface="+mj-lt"/>
              <a:buAutoNum type="alphaUcPeriod"/>
            </a:pPr>
            <a:r>
              <a:rPr lang="fr-FR" sz="3200" b="1" dirty="0" smtClean="0"/>
              <a:t>Admission des actions (article 108 CGI)</a:t>
            </a:r>
            <a:endParaRPr lang="fr-FR" sz="3200" dirty="0"/>
          </a:p>
        </p:txBody>
      </p:sp>
      <p:pic>
        <p:nvPicPr>
          <p:cNvPr id="6" name="Image 5"/>
          <p:cNvPicPr>
            <a:picLocks noChangeAspect="1"/>
          </p:cNvPicPr>
          <p:nvPr/>
        </p:nvPicPr>
        <p:blipFill>
          <a:blip r:embed="rId2"/>
          <a:stretch>
            <a:fillRect/>
          </a:stretch>
        </p:blipFill>
        <p:spPr>
          <a:xfrm>
            <a:off x="10046022" y="0"/>
            <a:ext cx="2145978" cy="1176630"/>
          </a:xfrm>
          <a:prstGeom prst="rect">
            <a:avLst/>
          </a:prstGeom>
        </p:spPr>
      </p:pic>
      <p:pic>
        <p:nvPicPr>
          <p:cNvPr id="9" name="Image 8"/>
          <p:cNvPicPr>
            <a:picLocks noChangeAspect="1"/>
          </p:cNvPicPr>
          <p:nvPr/>
        </p:nvPicPr>
        <p:blipFill>
          <a:blip r:embed="rId3"/>
          <a:stretch>
            <a:fillRect/>
          </a:stretch>
        </p:blipFill>
        <p:spPr>
          <a:xfrm>
            <a:off x="-1" y="1494971"/>
            <a:ext cx="2786743" cy="5363029"/>
          </a:xfrm>
          <a:prstGeom prst="rect">
            <a:avLst/>
          </a:prstGeom>
        </p:spPr>
      </p:pic>
    </p:spTree>
    <p:extLst>
      <p:ext uri="{BB962C8B-B14F-4D97-AF65-F5344CB8AC3E}">
        <p14:creationId xmlns:p14="http://schemas.microsoft.com/office/powerpoint/2010/main" val="395049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7228" y="640897"/>
            <a:ext cx="10515600" cy="650875"/>
          </a:xfrm>
        </p:spPr>
        <p:txBody>
          <a:bodyPr>
            <a:normAutofit fontScale="90000"/>
          </a:bodyPr>
          <a:lstStyle/>
          <a:p>
            <a:pPr marL="857250" indent="-857250">
              <a:buFont typeface="+mj-lt"/>
              <a:buAutoNum type="romanUcPeriod" startAt="2"/>
            </a:pPr>
            <a:r>
              <a:rPr lang="fr-FR" b="1" dirty="0" smtClean="0"/>
              <a:t>Impôt sur les sociétés (fin)</a:t>
            </a:r>
            <a:endParaRPr lang="fr-FR" dirty="0"/>
          </a:p>
        </p:txBody>
      </p:sp>
      <p:sp>
        <p:nvSpPr>
          <p:cNvPr id="3" name="Espace réservé du contenu 2"/>
          <p:cNvSpPr>
            <a:spLocks noGrp="1"/>
          </p:cNvSpPr>
          <p:nvPr>
            <p:ph idx="1"/>
          </p:nvPr>
        </p:nvSpPr>
        <p:spPr>
          <a:xfrm>
            <a:off x="1012373" y="1857828"/>
            <a:ext cx="8567056" cy="2177143"/>
          </a:xfrm>
        </p:spPr>
        <p:txBody>
          <a:bodyPr anchor="ctr">
            <a:noAutofit/>
          </a:bodyPr>
          <a:lstStyle/>
          <a:p>
            <a:pPr marL="536575" lvl="0" indent="-536575">
              <a:lnSpc>
                <a:spcPct val="100000"/>
              </a:lnSpc>
              <a:spcBef>
                <a:spcPts val="600"/>
              </a:spcBef>
              <a:spcAft>
                <a:spcPts val="600"/>
              </a:spcAft>
              <a:buFont typeface="Wingdings" panose="05000000000000000000" pitchFamily="2" charset="2"/>
              <a:buChar char="q"/>
            </a:pPr>
            <a:r>
              <a:rPr lang="fr-FR" sz="2400" dirty="0" smtClean="0"/>
              <a:t>Les sociétés qui </a:t>
            </a:r>
            <a:r>
              <a:rPr lang="fr-FR" sz="2400" b="1" dirty="0" smtClean="0">
                <a:solidFill>
                  <a:schemeClr val="accent1">
                    <a:lumMod val="75000"/>
                  </a:schemeClr>
                </a:solidFill>
              </a:rPr>
              <a:t>émettent des titres sur le marché obligataire de la BVMAC</a:t>
            </a:r>
            <a:r>
              <a:rPr lang="fr-FR" sz="2400" dirty="0" smtClean="0"/>
              <a:t> bénéficient de l’application d’un taux réduit d’Impôt sur les sociétés de </a:t>
            </a:r>
            <a:r>
              <a:rPr lang="fr-FR" sz="2400" b="1" dirty="0" smtClean="0">
                <a:solidFill>
                  <a:srgbClr val="FF0000"/>
                </a:solidFill>
              </a:rPr>
              <a:t>25%</a:t>
            </a:r>
            <a:r>
              <a:rPr lang="fr-FR" sz="2400" dirty="0" smtClean="0">
                <a:solidFill>
                  <a:srgbClr val="FF0000"/>
                </a:solidFill>
              </a:rPr>
              <a:t> </a:t>
            </a:r>
            <a:endParaRPr lang="fr-FR" sz="2400" dirty="0">
              <a:solidFill>
                <a:srgbClr val="FF0000"/>
              </a:solidFill>
            </a:endParaRPr>
          </a:p>
        </p:txBody>
      </p:sp>
      <p:sp>
        <p:nvSpPr>
          <p:cNvPr id="4" name="Titre 1"/>
          <p:cNvSpPr txBox="1">
            <a:spLocks/>
          </p:cNvSpPr>
          <p:nvPr/>
        </p:nvSpPr>
        <p:spPr>
          <a:xfrm>
            <a:off x="0" y="1693184"/>
            <a:ext cx="10515600" cy="5565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lvl="0" indent="-742950" algn="ctr">
              <a:buFont typeface="+mj-lt"/>
              <a:buAutoNum type="alphaUcPeriod" startAt="2"/>
            </a:pPr>
            <a:r>
              <a:rPr lang="fr-FR" sz="3200" b="1" dirty="0" smtClean="0"/>
              <a:t>Émission des obligations (article 109 CGI)</a:t>
            </a:r>
            <a:endParaRPr lang="fr-FR" sz="3200" dirty="0"/>
          </a:p>
        </p:txBody>
      </p:sp>
      <p:sp>
        <p:nvSpPr>
          <p:cNvPr id="5" name="Titre 1"/>
          <p:cNvSpPr txBox="1">
            <a:spLocks/>
          </p:cNvSpPr>
          <p:nvPr/>
        </p:nvSpPr>
        <p:spPr>
          <a:xfrm>
            <a:off x="0" y="3819526"/>
            <a:ext cx="10515600" cy="5565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lvl="0" indent="-742950" algn="ctr">
              <a:buFont typeface="+mj-lt"/>
              <a:buAutoNum type="alphaUcPeriod" startAt="3"/>
            </a:pPr>
            <a:r>
              <a:rPr lang="fr-FR" sz="3200" b="1" dirty="0" smtClean="0"/>
              <a:t>Appel public à l’épargne (article 109 bis CGI)</a:t>
            </a:r>
            <a:endParaRPr lang="fr-FR" sz="3200" dirty="0"/>
          </a:p>
        </p:txBody>
      </p:sp>
      <p:sp>
        <p:nvSpPr>
          <p:cNvPr id="6" name="Espace réservé du contenu 2"/>
          <p:cNvSpPr txBox="1">
            <a:spLocks/>
          </p:cNvSpPr>
          <p:nvPr/>
        </p:nvSpPr>
        <p:spPr>
          <a:xfrm>
            <a:off x="1005116" y="5036457"/>
            <a:ext cx="8661398" cy="100148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6575" indent="-536575">
              <a:lnSpc>
                <a:spcPct val="100000"/>
              </a:lnSpc>
              <a:spcBef>
                <a:spcPts val="600"/>
              </a:spcBef>
              <a:spcAft>
                <a:spcPts val="600"/>
              </a:spcAft>
              <a:buFont typeface="Wingdings" panose="05000000000000000000" pitchFamily="2" charset="2"/>
              <a:buChar char="q"/>
            </a:pPr>
            <a:r>
              <a:rPr lang="fr-FR" sz="2400" dirty="0" smtClean="0"/>
              <a:t>Les sociétés qui sont réputées faire </a:t>
            </a:r>
            <a:r>
              <a:rPr lang="fr-FR" sz="2400" b="1" dirty="0" smtClean="0">
                <a:solidFill>
                  <a:schemeClr val="accent1">
                    <a:lumMod val="75000"/>
                  </a:schemeClr>
                </a:solidFill>
              </a:rPr>
              <a:t>appel public à l’épargne</a:t>
            </a:r>
            <a:r>
              <a:rPr lang="fr-FR" sz="2400" dirty="0" smtClean="0"/>
              <a:t>, et qui consentent à </a:t>
            </a:r>
            <a:r>
              <a:rPr lang="fr-FR" sz="2400" b="1" dirty="0" smtClean="0">
                <a:solidFill>
                  <a:schemeClr val="accent1">
                    <a:lumMod val="75000"/>
                  </a:schemeClr>
                </a:solidFill>
              </a:rPr>
              <a:t>admettre et échanger tout ou partie de leurs titres de capitaux et de créance à la cote de la BVMAC</a:t>
            </a:r>
            <a:r>
              <a:rPr lang="fr-FR" sz="2400" dirty="0" smtClean="0"/>
              <a:t>, bénéficient de l’application d’un taux réduit d’Impôt sur les Sociétés de </a:t>
            </a:r>
            <a:r>
              <a:rPr lang="fr-FR" sz="2400" b="1" dirty="0" smtClean="0">
                <a:solidFill>
                  <a:srgbClr val="FF0000"/>
                </a:solidFill>
              </a:rPr>
              <a:t>25%</a:t>
            </a:r>
            <a:r>
              <a:rPr lang="fr-FR" sz="2400" dirty="0" smtClean="0"/>
              <a:t>, </a:t>
            </a:r>
            <a:r>
              <a:rPr lang="fr-FR" sz="2400" b="1" dirty="0" smtClean="0"/>
              <a:t>à compter de la date d’admission des titres </a:t>
            </a:r>
            <a:endParaRPr lang="fr-FR" sz="2400" b="1" dirty="0"/>
          </a:p>
        </p:txBody>
      </p:sp>
      <p:pic>
        <p:nvPicPr>
          <p:cNvPr id="7" name="Image 6"/>
          <p:cNvPicPr>
            <a:picLocks noChangeAspect="1"/>
          </p:cNvPicPr>
          <p:nvPr/>
        </p:nvPicPr>
        <p:blipFill>
          <a:blip r:embed="rId2"/>
          <a:stretch>
            <a:fillRect/>
          </a:stretch>
        </p:blipFill>
        <p:spPr>
          <a:xfrm>
            <a:off x="10046022" y="126513"/>
            <a:ext cx="2145978" cy="1176630"/>
          </a:xfrm>
          <a:prstGeom prst="rect">
            <a:avLst/>
          </a:prstGeom>
        </p:spPr>
      </p:pic>
      <p:pic>
        <p:nvPicPr>
          <p:cNvPr id="8" name="Image 7"/>
          <p:cNvPicPr>
            <a:picLocks noChangeAspect="1"/>
          </p:cNvPicPr>
          <p:nvPr/>
        </p:nvPicPr>
        <p:blipFill>
          <a:blip r:embed="rId3"/>
          <a:stretch>
            <a:fillRect/>
          </a:stretch>
        </p:blipFill>
        <p:spPr>
          <a:xfrm>
            <a:off x="9071429" y="3918857"/>
            <a:ext cx="3120571" cy="2452914"/>
          </a:xfrm>
          <a:prstGeom prst="rect">
            <a:avLst/>
          </a:prstGeom>
        </p:spPr>
      </p:pic>
      <p:pic>
        <p:nvPicPr>
          <p:cNvPr id="9" name="Image 8"/>
          <p:cNvPicPr>
            <a:picLocks noChangeAspect="1"/>
          </p:cNvPicPr>
          <p:nvPr/>
        </p:nvPicPr>
        <p:blipFill>
          <a:blip r:embed="rId4"/>
          <a:stretch>
            <a:fillRect/>
          </a:stretch>
        </p:blipFill>
        <p:spPr>
          <a:xfrm>
            <a:off x="9420225" y="1618116"/>
            <a:ext cx="2771775" cy="1981427"/>
          </a:xfrm>
          <a:prstGeom prst="rect">
            <a:avLst/>
          </a:prstGeom>
        </p:spPr>
      </p:pic>
    </p:spTree>
    <p:extLst>
      <p:ext uri="{BB962C8B-B14F-4D97-AF65-F5344CB8AC3E}">
        <p14:creationId xmlns:p14="http://schemas.microsoft.com/office/powerpoint/2010/main" val="1186246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1378857"/>
            <a:ext cx="12192000" cy="4383314"/>
          </a:xfrm>
          <a:prstGeom prst="rect">
            <a:avLst/>
          </a:prstGeom>
        </p:spPr>
      </p:pic>
      <p:pic>
        <p:nvPicPr>
          <p:cNvPr id="3" name="Image 2"/>
          <p:cNvPicPr>
            <a:picLocks noChangeAspect="1"/>
          </p:cNvPicPr>
          <p:nvPr/>
        </p:nvPicPr>
        <p:blipFill>
          <a:blip r:embed="rId3"/>
          <a:stretch>
            <a:fillRect/>
          </a:stretch>
        </p:blipFill>
        <p:spPr>
          <a:xfrm>
            <a:off x="10046022" y="0"/>
            <a:ext cx="2145978" cy="1176630"/>
          </a:xfrm>
          <a:prstGeom prst="rect">
            <a:avLst/>
          </a:prstGeom>
        </p:spPr>
      </p:pic>
    </p:spTree>
    <p:extLst>
      <p:ext uri="{BB962C8B-B14F-4D97-AF65-F5344CB8AC3E}">
        <p14:creationId xmlns:p14="http://schemas.microsoft.com/office/powerpoint/2010/main" val="1441269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6257" y="1233714"/>
            <a:ext cx="10515600" cy="790803"/>
          </a:xfrm>
        </p:spPr>
        <p:txBody>
          <a:bodyPr/>
          <a:lstStyle/>
          <a:p>
            <a:r>
              <a:rPr lang="fr-FR" b="1" dirty="0" smtClean="0"/>
              <a:t>Plan </a:t>
            </a:r>
            <a:endParaRPr lang="fr-FR" b="1" dirty="0"/>
          </a:p>
        </p:txBody>
      </p:sp>
      <p:sp>
        <p:nvSpPr>
          <p:cNvPr id="3" name="Espace réservé du contenu 2"/>
          <p:cNvSpPr>
            <a:spLocks noGrp="1"/>
          </p:cNvSpPr>
          <p:nvPr>
            <p:ph idx="1"/>
          </p:nvPr>
        </p:nvSpPr>
        <p:spPr>
          <a:xfrm>
            <a:off x="896257" y="2071233"/>
            <a:ext cx="10515600" cy="2486252"/>
          </a:xfrm>
          <a:solidFill>
            <a:schemeClr val="accent2">
              <a:lumMod val="20000"/>
              <a:lumOff val="80000"/>
            </a:schemeClr>
          </a:solidFill>
        </p:spPr>
        <p:txBody>
          <a:bodyPr/>
          <a:lstStyle/>
          <a:p>
            <a:pPr marL="0" lvl="0" indent="0">
              <a:spcBef>
                <a:spcPts val="1200"/>
              </a:spcBef>
              <a:spcAft>
                <a:spcPts val="1200"/>
              </a:spcAft>
              <a:buNone/>
            </a:pPr>
            <a:r>
              <a:rPr lang="fr-FR" b="1" dirty="0" smtClean="0"/>
              <a:t>Introduction</a:t>
            </a:r>
          </a:p>
          <a:p>
            <a:pPr marL="571500" lvl="0" indent="-571500">
              <a:spcBef>
                <a:spcPts val="1200"/>
              </a:spcBef>
              <a:spcAft>
                <a:spcPts val="1200"/>
              </a:spcAft>
              <a:buFont typeface="+mj-lt"/>
              <a:buAutoNum type="romanUcPeriod"/>
            </a:pPr>
            <a:r>
              <a:rPr lang="fr-FR" b="1" dirty="0" smtClean="0"/>
              <a:t>Régime </a:t>
            </a:r>
            <a:r>
              <a:rPr lang="fr-FR" b="1" dirty="0"/>
              <a:t>des principales taxes</a:t>
            </a:r>
            <a:endParaRPr lang="fr-FR" dirty="0"/>
          </a:p>
          <a:p>
            <a:pPr marL="571500" lvl="0" indent="-571500">
              <a:spcBef>
                <a:spcPts val="1200"/>
              </a:spcBef>
              <a:spcAft>
                <a:spcPts val="1200"/>
              </a:spcAft>
              <a:buFont typeface="+mj-lt"/>
              <a:buAutoNum type="romanUcPeriod"/>
            </a:pPr>
            <a:r>
              <a:rPr lang="fr-FR" b="1" dirty="0"/>
              <a:t>Impôt sur les sociétés</a:t>
            </a:r>
            <a:endParaRPr lang="fr-FR" dirty="0"/>
          </a:p>
          <a:p>
            <a:pPr>
              <a:spcBef>
                <a:spcPts val="1200"/>
              </a:spcBef>
              <a:spcAft>
                <a:spcPts val="1200"/>
              </a:spcAft>
            </a:pPr>
            <a:endParaRPr lang="fr-FR" dirty="0"/>
          </a:p>
        </p:txBody>
      </p:sp>
      <p:pic>
        <p:nvPicPr>
          <p:cNvPr id="4" name="Image 3"/>
          <p:cNvPicPr>
            <a:picLocks noChangeAspect="1"/>
          </p:cNvPicPr>
          <p:nvPr/>
        </p:nvPicPr>
        <p:blipFill>
          <a:blip r:embed="rId2"/>
          <a:stretch>
            <a:fillRect/>
          </a:stretch>
        </p:blipFill>
        <p:spPr>
          <a:xfrm>
            <a:off x="0" y="0"/>
            <a:ext cx="2143125" cy="1175657"/>
          </a:xfrm>
          <a:prstGeom prst="rect">
            <a:avLst/>
          </a:prstGeom>
        </p:spPr>
      </p:pic>
    </p:spTree>
    <p:extLst>
      <p:ext uri="{BB962C8B-B14F-4D97-AF65-F5344CB8AC3E}">
        <p14:creationId xmlns:p14="http://schemas.microsoft.com/office/powerpoint/2010/main" val="505695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812800"/>
            <a:ext cx="10515600" cy="877888"/>
          </a:xfrm>
        </p:spPr>
        <p:txBody>
          <a:bodyPr/>
          <a:lstStyle/>
          <a:p>
            <a:r>
              <a:rPr lang="fr-FR" b="1" dirty="0" smtClean="0"/>
              <a:t>Introduction </a:t>
            </a:r>
            <a:endParaRPr lang="fr-FR" b="1" dirty="0"/>
          </a:p>
        </p:txBody>
      </p:sp>
      <p:sp>
        <p:nvSpPr>
          <p:cNvPr id="3" name="Espace réservé du contenu 2"/>
          <p:cNvSpPr>
            <a:spLocks noGrp="1"/>
          </p:cNvSpPr>
          <p:nvPr>
            <p:ph idx="1"/>
          </p:nvPr>
        </p:nvSpPr>
        <p:spPr/>
        <p:txBody>
          <a:bodyPr/>
          <a:lstStyle/>
          <a:p>
            <a:pPr marL="711200" lvl="0" indent="-711200">
              <a:lnSpc>
                <a:spcPct val="100000"/>
              </a:lnSpc>
              <a:buFont typeface="Wingdings" panose="05000000000000000000" pitchFamily="2" charset="2"/>
              <a:buChar char="q"/>
            </a:pPr>
            <a:r>
              <a:rPr lang="fr-FR" dirty="0"/>
              <a:t>La fiscalité du secteur boursier est celle qui concerne les diverses </a:t>
            </a:r>
            <a:r>
              <a:rPr lang="fr-FR" b="1" dirty="0">
                <a:solidFill>
                  <a:schemeClr val="accent1">
                    <a:lumMod val="75000"/>
                  </a:schemeClr>
                </a:solidFill>
              </a:rPr>
              <a:t>opérations réalisées sur le marché boursier </a:t>
            </a:r>
            <a:r>
              <a:rPr lang="fr-FR" dirty="0"/>
              <a:t>de la BVMAC (</a:t>
            </a:r>
            <a:r>
              <a:rPr lang="fr-FR" b="1" i="1" dirty="0"/>
              <a:t>placement, souscription, achat, gestion, garde et vente de valeurs mobilières et de tous produits financiers réalisés sur la place boursière</a:t>
            </a:r>
            <a:r>
              <a:rPr lang="fr-FR" dirty="0"/>
              <a:t>)</a:t>
            </a:r>
          </a:p>
          <a:p>
            <a:pPr marL="711200" indent="-711200">
              <a:lnSpc>
                <a:spcPct val="100000"/>
              </a:lnSpc>
              <a:buFont typeface="Wingdings" panose="05000000000000000000" pitchFamily="2" charset="2"/>
              <a:buChar char="q"/>
            </a:pPr>
            <a:r>
              <a:rPr lang="fr-FR" dirty="0"/>
              <a:t>La fiscalité boursière </a:t>
            </a:r>
            <a:r>
              <a:rPr lang="fr-FR" b="1" dirty="0">
                <a:solidFill>
                  <a:schemeClr val="accent1">
                    <a:lumMod val="75000"/>
                  </a:schemeClr>
                </a:solidFill>
              </a:rPr>
              <a:t>ne fait pas appel à des impôts spécifiques</a:t>
            </a:r>
            <a:r>
              <a:rPr lang="fr-FR" dirty="0"/>
              <a:t>, </a:t>
            </a:r>
            <a:r>
              <a:rPr lang="fr-FR" b="1" dirty="0"/>
              <a:t>mais</a:t>
            </a:r>
            <a:r>
              <a:rPr lang="fr-FR" dirty="0"/>
              <a:t> </a:t>
            </a:r>
            <a:r>
              <a:rPr lang="fr-FR" b="1" dirty="0">
                <a:solidFill>
                  <a:srgbClr val="FF0000"/>
                </a:solidFill>
              </a:rPr>
              <a:t>résulte d’une application particulière de la fiscalité directe et indirecte de droit commun</a:t>
            </a:r>
            <a:r>
              <a:rPr lang="fr-FR" dirty="0"/>
              <a:t> (</a:t>
            </a:r>
            <a:r>
              <a:rPr lang="fr-FR" b="1" i="1" dirty="0"/>
              <a:t>droits d’enregistrement ; TVA ; IS et IRPP</a:t>
            </a:r>
            <a:r>
              <a:rPr lang="fr-FR" dirty="0"/>
              <a:t>)</a:t>
            </a:r>
          </a:p>
        </p:txBody>
      </p:sp>
      <p:pic>
        <p:nvPicPr>
          <p:cNvPr id="4" name="Image 3"/>
          <p:cNvPicPr>
            <a:picLocks noChangeAspect="1"/>
          </p:cNvPicPr>
          <p:nvPr/>
        </p:nvPicPr>
        <p:blipFill>
          <a:blip r:embed="rId2"/>
          <a:stretch>
            <a:fillRect/>
          </a:stretch>
        </p:blipFill>
        <p:spPr>
          <a:xfrm>
            <a:off x="10046022" y="0"/>
            <a:ext cx="2145978" cy="1176630"/>
          </a:xfrm>
          <a:prstGeom prst="rect">
            <a:avLst/>
          </a:prstGeom>
        </p:spPr>
      </p:pic>
    </p:spTree>
    <p:extLst>
      <p:ext uri="{BB962C8B-B14F-4D97-AF65-F5344CB8AC3E}">
        <p14:creationId xmlns:p14="http://schemas.microsoft.com/office/powerpoint/2010/main" val="3949944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857250" lvl="0" indent="-857250">
              <a:buFont typeface="+mj-lt"/>
              <a:buAutoNum type="romanUcPeriod"/>
            </a:pPr>
            <a:r>
              <a:rPr lang="fr-FR" b="1" dirty="0"/>
              <a:t>Régime des principales </a:t>
            </a:r>
            <a:r>
              <a:rPr lang="fr-FR" b="1" dirty="0" smtClean="0"/>
              <a:t>taxes</a:t>
            </a:r>
            <a:endParaRPr lang="fr-FR" dirty="0"/>
          </a:p>
        </p:txBody>
      </p:sp>
      <p:pic>
        <p:nvPicPr>
          <p:cNvPr id="4" name="Image 3"/>
          <p:cNvPicPr>
            <a:picLocks noChangeAspect="1"/>
          </p:cNvPicPr>
          <p:nvPr/>
        </p:nvPicPr>
        <p:blipFill>
          <a:blip r:embed="rId2"/>
          <a:stretch>
            <a:fillRect/>
          </a:stretch>
        </p:blipFill>
        <p:spPr>
          <a:xfrm>
            <a:off x="10046022" y="0"/>
            <a:ext cx="2145978" cy="1176630"/>
          </a:xfrm>
          <a:prstGeom prst="rect">
            <a:avLst/>
          </a:prstGeom>
        </p:spPr>
      </p:pic>
      <p:pic>
        <p:nvPicPr>
          <p:cNvPr id="5" name="Image 4"/>
          <p:cNvPicPr>
            <a:picLocks noChangeAspect="1"/>
          </p:cNvPicPr>
          <p:nvPr/>
        </p:nvPicPr>
        <p:blipFill>
          <a:blip r:embed="rId3"/>
          <a:stretch>
            <a:fillRect/>
          </a:stretch>
        </p:blipFill>
        <p:spPr>
          <a:xfrm>
            <a:off x="7808596" y="1731370"/>
            <a:ext cx="4383404" cy="4237087"/>
          </a:xfrm>
          <a:prstGeom prst="rect">
            <a:avLst/>
          </a:prstGeom>
        </p:spPr>
      </p:pic>
      <p:sp>
        <p:nvSpPr>
          <p:cNvPr id="3" name="Espace réservé du contenu 2"/>
          <p:cNvSpPr>
            <a:spLocks noGrp="1"/>
          </p:cNvSpPr>
          <p:nvPr>
            <p:ph idx="1"/>
          </p:nvPr>
        </p:nvSpPr>
        <p:spPr/>
        <p:txBody>
          <a:bodyPr/>
          <a:lstStyle/>
          <a:p>
            <a:pPr marL="514350" lvl="0" indent="-514350">
              <a:lnSpc>
                <a:spcPct val="150000"/>
              </a:lnSpc>
              <a:buFont typeface="+mj-lt"/>
              <a:buAutoNum type="alphaUcPeriod"/>
            </a:pPr>
            <a:r>
              <a:rPr lang="fr-FR" b="1" dirty="0" smtClean="0"/>
              <a:t>Droits </a:t>
            </a:r>
            <a:r>
              <a:rPr lang="fr-FR" b="1" dirty="0"/>
              <a:t>d’enregistrement</a:t>
            </a:r>
            <a:endParaRPr lang="fr-FR" dirty="0"/>
          </a:p>
          <a:p>
            <a:pPr marL="514350" lvl="0" indent="-514350">
              <a:lnSpc>
                <a:spcPct val="150000"/>
              </a:lnSpc>
              <a:buFont typeface="+mj-lt"/>
              <a:buAutoNum type="alphaUcPeriod"/>
            </a:pPr>
            <a:r>
              <a:rPr lang="fr-FR" b="1" dirty="0"/>
              <a:t>Taxe sur la valeur ajoutée</a:t>
            </a:r>
            <a:endParaRPr lang="fr-FR" dirty="0"/>
          </a:p>
          <a:p>
            <a:pPr marL="514350" lvl="0" indent="-514350">
              <a:lnSpc>
                <a:spcPct val="150000"/>
              </a:lnSpc>
              <a:buFont typeface="+mj-lt"/>
              <a:buAutoNum type="alphaUcPeriod"/>
            </a:pPr>
            <a:r>
              <a:rPr lang="fr-FR" b="1" dirty="0"/>
              <a:t>Impôt sur le revenu des personnes physiques </a:t>
            </a:r>
            <a:endParaRPr lang="fr-FR" dirty="0"/>
          </a:p>
        </p:txBody>
      </p:sp>
    </p:spTree>
    <p:extLst>
      <p:ext uri="{BB962C8B-B14F-4D97-AF65-F5344CB8AC3E}">
        <p14:creationId xmlns:p14="http://schemas.microsoft.com/office/powerpoint/2010/main" val="4139629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5286" y="786040"/>
            <a:ext cx="10515600" cy="650875"/>
          </a:xfrm>
        </p:spPr>
        <p:txBody>
          <a:bodyPr>
            <a:normAutofit fontScale="90000"/>
          </a:bodyPr>
          <a:lstStyle/>
          <a:p>
            <a:pPr marL="857250" indent="-857250">
              <a:buFont typeface="+mj-lt"/>
              <a:buAutoNum type="romanUcPeriod"/>
            </a:pPr>
            <a:r>
              <a:rPr lang="fr-FR" b="1" dirty="0" smtClean="0"/>
              <a:t>Régime des principales taxes (suite)</a:t>
            </a:r>
            <a:endParaRPr lang="fr-FR" dirty="0"/>
          </a:p>
        </p:txBody>
      </p:sp>
      <p:sp>
        <p:nvSpPr>
          <p:cNvPr id="3" name="Espace réservé du contenu 2"/>
          <p:cNvSpPr>
            <a:spLocks noGrp="1"/>
          </p:cNvSpPr>
          <p:nvPr>
            <p:ph idx="1"/>
          </p:nvPr>
        </p:nvSpPr>
        <p:spPr>
          <a:xfrm>
            <a:off x="1944913" y="1825625"/>
            <a:ext cx="4601029" cy="4546146"/>
          </a:xfrm>
        </p:spPr>
        <p:txBody>
          <a:bodyPr anchor="ctr">
            <a:normAutofit fontScale="55000" lnSpcReduction="20000"/>
          </a:bodyPr>
          <a:lstStyle/>
          <a:p>
            <a:pPr marL="363538" lvl="0" indent="-363538">
              <a:lnSpc>
                <a:spcPct val="120000"/>
              </a:lnSpc>
              <a:spcBef>
                <a:spcPts val="600"/>
              </a:spcBef>
              <a:spcAft>
                <a:spcPts val="600"/>
              </a:spcAft>
              <a:buFont typeface="Wingdings" panose="05000000000000000000" pitchFamily="2" charset="2"/>
              <a:buChar char="q"/>
            </a:pPr>
            <a:r>
              <a:rPr lang="fr-FR" sz="3200" b="1" dirty="0" smtClean="0"/>
              <a:t>Exonération</a:t>
            </a:r>
            <a:r>
              <a:rPr lang="fr-FR" sz="3200" dirty="0" smtClean="0"/>
              <a:t> </a:t>
            </a:r>
            <a:r>
              <a:rPr lang="fr-FR" sz="3200" dirty="0"/>
              <a:t>des droits d’enregistrement sur les </a:t>
            </a:r>
            <a:r>
              <a:rPr lang="fr-FR" sz="3200" b="1" dirty="0">
                <a:solidFill>
                  <a:schemeClr val="accent1">
                    <a:lumMod val="75000"/>
                  </a:schemeClr>
                </a:solidFill>
              </a:rPr>
              <a:t>conventions et actes portant cession des titres cotés</a:t>
            </a:r>
            <a:r>
              <a:rPr lang="fr-FR" sz="3200" dirty="0"/>
              <a:t> sur le marché des valeurs mobilières (</a:t>
            </a:r>
            <a:r>
              <a:rPr lang="fr-FR" sz="3200" b="1" dirty="0"/>
              <a:t>article 112 </a:t>
            </a:r>
            <a:r>
              <a:rPr lang="fr-FR" sz="3200" b="1" dirty="0" smtClean="0"/>
              <a:t>CGI</a:t>
            </a:r>
            <a:r>
              <a:rPr lang="fr-FR" sz="3200" dirty="0"/>
              <a:t>)</a:t>
            </a:r>
          </a:p>
          <a:p>
            <a:pPr marL="363538" lvl="0" indent="-363538">
              <a:lnSpc>
                <a:spcPct val="120000"/>
              </a:lnSpc>
              <a:spcBef>
                <a:spcPts val="600"/>
              </a:spcBef>
              <a:spcAft>
                <a:spcPts val="600"/>
              </a:spcAft>
              <a:buFont typeface="Wingdings" panose="05000000000000000000" pitchFamily="2" charset="2"/>
              <a:buChar char="q"/>
            </a:pPr>
            <a:r>
              <a:rPr lang="fr-FR" sz="3200" b="1" dirty="0"/>
              <a:t>Enregistrement gratis </a:t>
            </a:r>
            <a:r>
              <a:rPr lang="fr-FR" sz="3200" dirty="0" smtClean="0"/>
              <a:t>(</a:t>
            </a:r>
            <a:r>
              <a:rPr lang="fr-FR" sz="3200" b="1" dirty="0" smtClean="0"/>
              <a:t>article 546 §A-6 CGI</a:t>
            </a:r>
            <a:r>
              <a:rPr lang="fr-FR" sz="3200" dirty="0" smtClean="0"/>
              <a:t>) des :</a:t>
            </a:r>
          </a:p>
          <a:p>
            <a:pPr lvl="1" indent="-322263">
              <a:lnSpc>
                <a:spcPct val="120000"/>
              </a:lnSpc>
              <a:spcBef>
                <a:spcPts val="600"/>
              </a:spcBef>
              <a:spcAft>
                <a:spcPts val="600"/>
              </a:spcAft>
              <a:buFont typeface="Wingdings" panose="05000000000000000000" pitchFamily="2" charset="2"/>
              <a:buChar char="ü"/>
            </a:pPr>
            <a:r>
              <a:rPr lang="fr-FR" sz="3200" dirty="0" smtClean="0"/>
              <a:t>actes </a:t>
            </a:r>
            <a:r>
              <a:rPr lang="fr-FR" sz="3200" dirty="0"/>
              <a:t>portant </a:t>
            </a:r>
            <a:r>
              <a:rPr lang="fr-FR" sz="3200" b="1" dirty="0">
                <a:solidFill>
                  <a:srgbClr val="FF0000"/>
                </a:solidFill>
              </a:rPr>
              <a:t>admission</a:t>
            </a:r>
            <a:r>
              <a:rPr lang="fr-FR" sz="3200" dirty="0"/>
              <a:t> des actions ordinaires des entreprises à la cote de la </a:t>
            </a:r>
            <a:r>
              <a:rPr lang="fr-FR" sz="3200" dirty="0" smtClean="0"/>
              <a:t>BVMAC</a:t>
            </a:r>
          </a:p>
          <a:p>
            <a:pPr lvl="1" indent="-322263">
              <a:lnSpc>
                <a:spcPct val="120000"/>
              </a:lnSpc>
              <a:spcBef>
                <a:spcPts val="600"/>
              </a:spcBef>
              <a:spcAft>
                <a:spcPts val="600"/>
              </a:spcAft>
              <a:buFont typeface="Wingdings" panose="05000000000000000000" pitchFamily="2" charset="2"/>
              <a:buChar char="ü"/>
            </a:pPr>
            <a:r>
              <a:rPr lang="fr-FR" sz="3200" dirty="0" smtClean="0"/>
              <a:t>actes </a:t>
            </a:r>
            <a:r>
              <a:rPr lang="fr-FR" sz="3200" dirty="0"/>
              <a:t>de </a:t>
            </a:r>
            <a:r>
              <a:rPr lang="fr-FR" sz="3200" b="1" dirty="0">
                <a:solidFill>
                  <a:srgbClr val="FF0000"/>
                </a:solidFill>
              </a:rPr>
              <a:t>constitution</a:t>
            </a:r>
            <a:r>
              <a:rPr lang="fr-FR" sz="3200" dirty="0"/>
              <a:t> et de </a:t>
            </a:r>
            <a:r>
              <a:rPr lang="fr-FR" sz="3200" b="1" dirty="0">
                <a:solidFill>
                  <a:srgbClr val="FF0000"/>
                </a:solidFill>
              </a:rPr>
              <a:t>prorogation</a:t>
            </a:r>
            <a:r>
              <a:rPr lang="fr-FR" sz="3200" dirty="0"/>
              <a:t> de sociétés </a:t>
            </a:r>
            <a:endParaRPr lang="fr-FR" sz="3200" dirty="0" smtClean="0"/>
          </a:p>
          <a:p>
            <a:pPr lvl="1" indent="-322263">
              <a:lnSpc>
                <a:spcPct val="120000"/>
              </a:lnSpc>
              <a:spcBef>
                <a:spcPts val="600"/>
              </a:spcBef>
              <a:spcAft>
                <a:spcPts val="600"/>
              </a:spcAft>
              <a:buFont typeface="Wingdings" panose="05000000000000000000" pitchFamily="2" charset="2"/>
              <a:buChar char="ü"/>
            </a:pPr>
            <a:r>
              <a:rPr lang="fr-FR" sz="3200" dirty="0" smtClean="0"/>
              <a:t>actes </a:t>
            </a:r>
            <a:r>
              <a:rPr lang="fr-FR" sz="3200" dirty="0"/>
              <a:t>portant </a:t>
            </a:r>
            <a:r>
              <a:rPr lang="fr-FR" sz="3200" b="1" dirty="0">
                <a:solidFill>
                  <a:srgbClr val="FF0000"/>
                </a:solidFill>
              </a:rPr>
              <a:t>augmentation</a:t>
            </a:r>
            <a:r>
              <a:rPr lang="fr-FR" sz="3200" dirty="0"/>
              <a:t> de </a:t>
            </a:r>
            <a:r>
              <a:rPr lang="fr-FR" sz="3200" dirty="0" smtClean="0"/>
              <a:t>capital</a:t>
            </a:r>
            <a:endParaRPr lang="fr-FR" dirty="0" smtClean="0"/>
          </a:p>
        </p:txBody>
      </p:sp>
      <p:sp>
        <p:nvSpPr>
          <p:cNvPr id="4" name="Titre 1"/>
          <p:cNvSpPr txBox="1">
            <a:spLocks/>
          </p:cNvSpPr>
          <p:nvPr/>
        </p:nvSpPr>
        <p:spPr>
          <a:xfrm>
            <a:off x="889000" y="1402898"/>
            <a:ext cx="10515600" cy="5565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lvl="0" indent="-514350" algn="ctr">
              <a:buFont typeface="+mj-lt"/>
              <a:buAutoNum type="alphaUcPeriod"/>
            </a:pPr>
            <a:r>
              <a:rPr lang="fr-FR" sz="3200" b="1" dirty="0" smtClean="0"/>
              <a:t>Droits d’enregistrement</a:t>
            </a:r>
          </a:p>
        </p:txBody>
      </p:sp>
      <p:sp>
        <p:nvSpPr>
          <p:cNvPr id="5" name="Espace réservé du contenu 2"/>
          <p:cNvSpPr txBox="1">
            <a:spLocks/>
          </p:cNvSpPr>
          <p:nvPr/>
        </p:nvSpPr>
        <p:spPr>
          <a:xfrm>
            <a:off x="6807200" y="2224768"/>
            <a:ext cx="4992914" cy="77968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fr-FR" sz="2000" dirty="0"/>
              <a:t>Toutefois, ces actes sont soumis au droit de </a:t>
            </a:r>
            <a:r>
              <a:rPr lang="fr-FR" sz="2000" b="1" dirty="0"/>
              <a:t>timbre gradué </a:t>
            </a:r>
            <a:r>
              <a:rPr lang="fr-FR" sz="2000" dirty="0"/>
              <a:t>aux tarif ci-après (</a:t>
            </a:r>
            <a:r>
              <a:rPr lang="fr-FR" sz="2000" b="1" dirty="0"/>
              <a:t>article 585 </a:t>
            </a:r>
            <a:r>
              <a:rPr lang="fr-FR" sz="2000" b="1" dirty="0" smtClean="0"/>
              <a:t>(1) CGI</a:t>
            </a:r>
            <a:r>
              <a:rPr lang="fr-FR" sz="2000" dirty="0"/>
              <a:t>) : </a:t>
            </a:r>
          </a:p>
        </p:txBody>
      </p:sp>
      <p:sp>
        <p:nvSpPr>
          <p:cNvPr id="6" name="Espace réservé du contenu 2"/>
          <p:cNvSpPr txBox="1">
            <a:spLocks/>
          </p:cNvSpPr>
          <p:nvPr/>
        </p:nvSpPr>
        <p:spPr>
          <a:xfrm>
            <a:off x="6836229" y="3654424"/>
            <a:ext cx="5152571" cy="24706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600"/>
              </a:spcBef>
              <a:spcAft>
                <a:spcPts val="600"/>
              </a:spcAft>
            </a:pPr>
            <a:r>
              <a:rPr lang="fr-FR" sz="1600" dirty="0" smtClean="0"/>
              <a:t>De </a:t>
            </a:r>
            <a:r>
              <a:rPr lang="fr-FR" sz="1600" b="1" dirty="0" smtClean="0"/>
              <a:t>0 </a:t>
            </a:r>
            <a:r>
              <a:rPr lang="fr-FR" sz="1600" dirty="0" smtClean="0"/>
              <a:t>à</a:t>
            </a:r>
            <a:r>
              <a:rPr lang="fr-FR" sz="1600" b="1" dirty="0" smtClean="0"/>
              <a:t> </a:t>
            </a:r>
            <a:r>
              <a:rPr lang="fr-FR" sz="1600" b="1" dirty="0"/>
              <a:t>1 000 000 F CFA</a:t>
            </a:r>
            <a:r>
              <a:rPr lang="fr-FR" sz="1600" dirty="0"/>
              <a:t> </a:t>
            </a:r>
            <a:r>
              <a:rPr lang="fr-FR" sz="1600" dirty="0" smtClean="0"/>
              <a:t>………………………</a:t>
            </a:r>
            <a:r>
              <a:rPr lang="fr-FR" sz="1600" b="1" dirty="0" smtClean="0"/>
              <a:t> </a:t>
            </a:r>
            <a:r>
              <a:rPr lang="fr-FR" sz="1600" b="1" dirty="0" smtClean="0">
                <a:solidFill>
                  <a:srgbClr val="FF0000"/>
                </a:solidFill>
              </a:rPr>
              <a:t>FCFA 25 000</a:t>
            </a:r>
            <a:r>
              <a:rPr lang="fr-FR" sz="1600" dirty="0" smtClean="0">
                <a:solidFill>
                  <a:srgbClr val="FF0000"/>
                </a:solidFill>
              </a:rPr>
              <a:t> </a:t>
            </a:r>
            <a:endParaRPr lang="fr-FR" sz="1600" dirty="0">
              <a:solidFill>
                <a:srgbClr val="FF0000"/>
              </a:solidFill>
            </a:endParaRPr>
          </a:p>
          <a:p>
            <a:pPr lvl="0">
              <a:lnSpc>
                <a:spcPct val="100000"/>
              </a:lnSpc>
              <a:spcBef>
                <a:spcPts val="600"/>
              </a:spcBef>
              <a:spcAft>
                <a:spcPts val="600"/>
              </a:spcAft>
            </a:pPr>
            <a:r>
              <a:rPr lang="fr-FR" sz="1600" dirty="0" smtClean="0"/>
              <a:t>De</a:t>
            </a:r>
            <a:r>
              <a:rPr lang="fr-FR" sz="1600" b="1" dirty="0" smtClean="0"/>
              <a:t> 1 000 001 </a:t>
            </a:r>
            <a:r>
              <a:rPr lang="fr-FR" sz="1600" dirty="0" smtClean="0"/>
              <a:t>à</a:t>
            </a:r>
            <a:r>
              <a:rPr lang="fr-FR" sz="1600" b="1" dirty="0" smtClean="0"/>
              <a:t> 20 000 000 FCFA …...... </a:t>
            </a:r>
            <a:r>
              <a:rPr lang="fr-FR" sz="1600" b="1" dirty="0" smtClean="0">
                <a:solidFill>
                  <a:srgbClr val="FF0000"/>
                </a:solidFill>
              </a:rPr>
              <a:t>FCFA </a:t>
            </a:r>
            <a:r>
              <a:rPr lang="fr-FR" sz="1600" b="1" dirty="0">
                <a:solidFill>
                  <a:srgbClr val="FF0000"/>
                </a:solidFill>
              </a:rPr>
              <a:t>50 </a:t>
            </a:r>
            <a:r>
              <a:rPr lang="fr-FR" sz="1600" b="1" dirty="0" smtClean="0">
                <a:solidFill>
                  <a:srgbClr val="FF0000"/>
                </a:solidFill>
              </a:rPr>
              <a:t>000</a:t>
            </a:r>
            <a:endParaRPr lang="fr-FR" sz="1600" dirty="0">
              <a:solidFill>
                <a:srgbClr val="FF0000"/>
              </a:solidFill>
            </a:endParaRPr>
          </a:p>
          <a:p>
            <a:pPr lvl="0">
              <a:lnSpc>
                <a:spcPct val="100000"/>
              </a:lnSpc>
              <a:spcBef>
                <a:spcPts val="600"/>
              </a:spcBef>
              <a:spcAft>
                <a:spcPts val="600"/>
              </a:spcAft>
            </a:pPr>
            <a:r>
              <a:rPr lang="fr-FR" sz="1600" dirty="0" smtClean="0"/>
              <a:t>De</a:t>
            </a:r>
            <a:r>
              <a:rPr lang="fr-FR" sz="1600" b="1" dirty="0" smtClean="0"/>
              <a:t> 20 000 001 </a:t>
            </a:r>
            <a:r>
              <a:rPr lang="fr-FR" sz="1600" dirty="0" smtClean="0"/>
              <a:t>à</a:t>
            </a:r>
            <a:r>
              <a:rPr lang="fr-FR" sz="1600" b="1" dirty="0" smtClean="0"/>
              <a:t> 50 000 000 FCFA ....…. </a:t>
            </a:r>
            <a:r>
              <a:rPr lang="fr-FR" sz="1600" b="1" dirty="0" smtClean="0">
                <a:solidFill>
                  <a:srgbClr val="FF0000"/>
                </a:solidFill>
              </a:rPr>
              <a:t>FCFA </a:t>
            </a:r>
            <a:r>
              <a:rPr lang="fr-FR" sz="1600" b="1" dirty="0">
                <a:solidFill>
                  <a:srgbClr val="FF0000"/>
                </a:solidFill>
              </a:rPr>
              <a:t>75 000</a:t>
            </a:r>
            <a:r>
              <a:rPr lang="fr-FR" sz="1600" dirty="0">
                <a:solidFill>
                  <a:srgbClr val="FF0000"/>
                </a:solidFill>
              </a:rPr>
              <a:t> </a:t>
            </a:r>
            <a:endParaRPr lang="fr-FR" sz="1600" dirty="0" smtClean="0">
              <a:solidFill>
                <a:srgbClr val="FF0000"/>
              </a:solidFill>
            </a:endParaRPr>
          </a:p>
          <a:p>
            <a:pPr lvl="0">
              <a:lnSpc>
                <a:spcPct val="100000"/>
              </a:lnSpc>
              <a:spcBef>
                <a:spcPts val="600"/>
              </a:spcBef>
              <a:spcAft>
                <a:spcPts val="600"/>
              </a:spcAft>
            </a:pPr>
            <a:r>
              <a:rPr lang="fr-FR" sz="1600" dirty="0" smtClean="0"/>
              <a:t>De</a:t>
            </a:r>
            <a:r>
              <a:rPr lang="fr-FR" sz="1600" b="1" dirty="0" smtClean="0"/>
              <a:t> 50 000 001 </a:t>
            </a:r>
            <a:r>
              <a:rPr lang="fr-FR" sz="1600" dirty="0" smtClean="0"/>
              <a:t>à</a:t>
            </a:r>
            <a:r>
              <a:rPr lang="fr-FR" sz="1600" b="1" dirty="0" smtClean="0"/>
              <a:t> 100 000 000 F CFA ... </a:t>
            </a:r>
            <a:r>
              <a:rPr lang="fr-FR" sz="1600" b="1" dirty="0" smtClean="0">
                <a:solidFill>
                  <a:srgbClr val="FF0000"/>
                </a:solidFill>
              </a:rPr>
              <a:t>FCFA </a:t>
            </a:r>
            <a:r>
              <a:rPr lang="fr-FR" sz="1600" b="1" dirty="0">
                <a:solidFill>
                  <a:srgbClr val="FF0000"/>
                </a:solidFill>
              </a:rPr>
              <a:t>150 000</a:t>
            </a:r>
            <a:r>
              <a:rPr lang="fr-FR" sz="1600" dirty="0">
                <a:solidFill>
                  <a:srgbClr val="FF0000"/>
                </a:solidFill>
              </a:rPr>
              <a:t> </a:t>
            </a:r>
            <a:endParaRPr lang="fr-FR" sz="1600" dirty="0" smtClean="0">
              <a:solidFill>
                <a:srgbClr val="FF0000"/>
              </a:solidFill>
            </a:endParaRPr>
          </a:p>
          <a:p>
            <a:pPr lvl="0">
              <a:lnSpc>
                <a:spcPct val="100000"/>
              </a:lnSpc>
              <a:spcBef>
                <a:spcPts val="600"/>
              </a:spcBef>
              <a:spcAft>
                <a:spcPts val="600"/>
              </a:spcAft>
            </a:pPr>
            <a:r>
              <a:rPr lang="fr-FR" sz="1600" dirty="0" smtClean="0"/>
              <a:t>De</a:t>
            </a:r>
            <a:r>
              <a:rPr lang="fr-FR" sz="1600" b="1" dirty="0" smtClean="0"/>
              <a:t> 100 000 001 </a:t>
            </a:r>
            <a:r>
              <a:rPr lang="fr-FR" sz="1600" dirty="0" smtClean="0"/>
              <a:t>à</a:t>
            </a:r>
            <a:r>
              <a:rPr lang="fr-FR" sz="1600" b="1" dirty="0" smtClean="0"/>
              <a:t> 500 000 000 F CFA .. </a:t>
            </a:r>
            <a:r>
              <a:rPr lang="fr-FR" sz="1600" b="1" dirty="0" smtClean="0">
                <a:solidFill>
                  <a:srgbClr val="FF0000"/>
                </a:solidFill>
              </a:rPr>
              <a:t>FCFA </a:t>
            </a:r>
            <a:r>
              <a:rPr lang="fr-FR" sz="1600" b="1" dirty="0">
                <a:solidFill>
                  <a:srgbClr val="FF0000"/>
                </a:solidFill>
              </a:rPr>
              <a:t>250 </a:t>
            </a:r>
            <a:r>
              <a:rPr lang="fr-FR" sz="1600" b="1" dirty="0" smtClean="0">
                <a:solidFill>
                  <a:srgbClr val="FF0000"/>
                </a:solidFill>
              </a:rPr>
              <a:t>000</a:t>
            </a:r>
            <a:endParaRPr lang="fr-FR" sz="1600" dirty="0">
              <a:solidFill>
                <a:srgbClr val="FF0000"/>
              </a:solidFill>
            </a:endParaRPr>
          </a:p>
          <a:p>
            <a:pPr>
              <a:lnSpc>
                <a:spcPct val="100000"/>
              </a:lnSpc>
              <a:spcBef>
                <a:spcPts val="600"/>
              </a:spcBef>
              <a:spcAft>
                <a:spcPts val="600"/>
              </a:spcAft>
            </a:pPr>
            <a:r>
              <a:rPr lang="fr-FR" sz="1600" dirty="0" smtClean="0"/>
              <a:t>au-dessus de </a:t>
            </a:r>
            <a:r>
              <a:rPr lang="fr-FR" sz="1600" b="1" dirty="0" smtClean="0"/>
              <a:t>500 000 000 F CFA .……. </a:t>
            </a:r>
            <a:r>
              <a:rPr lang="fr-FR" sz="1600" b="1" dirty="0" smtClean="0">
                <a:solidFill>
                  <a:srgbClr val="FF0000"/>
                </a:solidFill>
              </a:rPr>
              <a:t>F </a:t>
            </a:r>
            <a:r>
              <a:rPr lang="fr-FR" sz="1600" b="1" dirty="0">
                <a:solidFill>
                  <a:srgbClr val="FF0000"/>
                </a:solidFill>
              </a:rPr>
              <a:t>CFA 400 </a:t>
            </a:r>
            <a:r>
              <a:rPr lang="fr-FR" sz="1600" b="1" dirty="0" smtClean="0">
                <a:solidFill>
                  <a:srgbClr val="FF0000"/>
                </a:solidFill>
              </a:rPr>
              <a:t>000</a:t>
            </a:r>
            <a:endParaRPr lang="fr-FR" sz="1600" dirty="0">
              <a:solidFill>
                <a:srgbClr val="FF0000"/>
              </a:solidFill>
            </a:endParaRPr>
          </a:p>
        </p:txBody>
      </p:sp>
      <p:pic>
        <p:nvPicPr>
          <p:cNvPr id="7" name="Image 6"/>
          <p:cNvPicPr>
            <a:picLocks noChangeAspect="1"/>
          </p:cNvPicPr>
          <p:nvPr/>
        </p:nvPicPr>
        <p:blipFill>
          <a:blip r:embed="rId2"/>
          <a:stretch>
            <a:fillRect/>
          </a:stretch>
        </p:blipFill>
        <p:spPr>
          <a:xfrm>
            <a:off x="10046022" y="0"/>
            <a:ext cx="2145978" cy="1176630"/>
          </a:xfrm>
          <a:prstGeom prst="rect">
            <a:avLst/>
          </a:prstGeom>
        </p:spPr>
      </p:pic>
      <p:pic>
        <p:nvPicPr>
          <p:cNvPr id="8" name="Image 7"/>
          <p:cNvPicPr>
            <a:picLocks noChangeAspect="1"/>
          </p:cNvPicPr>
          <p:nvPr/>
        </p:nvPicPr>
        <p:blipFill>
          <a:blip r:embed="rId3"/>
          <a:stretch>
            <a:fillRect/>
          </a:stretch>
        </p:blipFill>
        <p:spPr>
          <a:xfrm>
            <a:off x="1" y="2177143"/>
            <a:ext cx="2032000" cy="3904343"/>
          </a:xfrm>
          <a:prstGeom prst="rect">
            <a:avLst/>
          </a:prstGeom>
        </p:spPr>
      </p:pic>
    </p:spTree>
    <p:extLst>
      <p:ext uri="{BB962C8B-B14F-4D97-AF65-F5344CB8AC3E}">
        <p14:creationId xmlns:p14="http://schemas.microsoft.com/office/powerpoint/2010/main" val="1916143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50875"/>
          </a:xfrm>
        </p:spPr>
        <p:txBody>
          <a:bodyPr>
            <a:normAutofit fontScale="90000"/>
          </a:bodyPr>
          <a:lstStyle/>
          <a:p>
            <a:pPr marL="857250" indent="-857250">
              <a:buFont typeface="+mj-lt"/>
              <a:buAutoNum type="romanUcPeriod"/>
            </a:pPr>
            <a:r>
              <a:rPr lang="fr-FR" b="1" dirty="0" smtClean="0"/>
              <a:t>Régime des principales taxes (suite)</a:t>
            </a:r>
            <a:endParaRPr lang="fr-FR" dirty="0"/>
          </a:p>
        </p:txBody>
      </p:sp>
      <p:sp>
        <p:nvSpPr>
          <p:cNvPr id="5" name="Espace réservé du contenu 2"/>
          <p:cNvSpPr txBox="1">
            <a:spLocks/>
          </p:cNvSpPr>
          <p:nvPr/>
        </p:nvSpPr>
        <p:spPr>
          <a:xfrm>
            <a:off x="1683657" y="5831569"/>
            <a:ext cx="7373256" cy="77968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fr-FR" sz="2000" b="1" dirty="0">
                <a:solidFill>
                  <a:srgbClr val="FF0000"/>
                </a:solidFill>
              </a:rPr>
              <a:t>Il s’ensuit le traitement fiscal ci-après : </a:t>
            </a:r>
          </a:p>
        </p:txBody>
      </p:sp>
      <p:pic>
        <p:nvPicPr>
          <p:cNvPr id="7" name="Image 6"/>
          <p:cNvPicPr>
            <a:picLocks noChangeAspect="1"/>
          </p:cNvPicPr>
          <p:nvPr/>
        </p:nvPicPr>
        <p:blipFill>
          <a:blip r:embed="rId2"/>
          <a:stretch>
            <a:fillRect/>
          </a:stretch>
        </p:blipFill>
        <p:spPr>
          <a:xfrm>
            <a:off x="551543" y="5609771"/>
            <a:ext cx="1001486" cy="1248229"/>
          </a:xfrm>
          <a:prstGeom prst="rect">
            <a:avLst/>
          </a:prstGeom>
        </p:spPr>
      </p:pic>
      <p:pic>
        <p:nvPicPr>
          <p:cNvPr id="8" name="Image 7"/>
          <p:cNvPicPr>
            <a:picLocks noChangeAspect="1"/>
          </p:cNvPicPr>
          <p:nvPr/>
        </p:nvPicPr>
        <p:blipFill>
          <a:blip r:embed="rId3"/>
          <a:stretch>
            <a:fillRect/>
          </a:stretch>
        </p:blipFill>
        <p:spPr>
          <a:xfrm>
            <a:off x="10046022" y="0"/>
            <a:ext cx="2145978" cy="1176630"/>
          </a:xfrm>
          <a:prstGeom prst="rect">
            <a:avLst/>
          </a:prstGeom>
        </p:spPr>
      </p:pic>
      <p:pic>
        <p:nvPicPr>
          <p:cNvPr id="9" name="Image 8"/>
          <p:cNvPicPr>
            <a:picLocks noChangeAspect="1"/>
          </p:cNvPicPr>
          <p:nvPr/>
        </p:nvPicPr>
        <p:blipFill>
          <a:blip r:embed="rId4"/>
          <a:stretch>
            <a:fillRect/>
          </a:stretch>
        </p:blipFill>
        <p:spPr>
          <a:xfrm>
            <a:off x="8490857" y="1393372"/>
            <a:ext cx="3701143" cy="5094514"/>
          </a:xfrm>
          <a:prstGeom prst="rect">
            <a:avLst/>
          </a:prstGeom>
        </p:spPr>
      </p:pic>
      <p:sp>
        <p:nvSpPr>
          <p:cNvPr id="3" name="Espace réservé du contenu 2"/>
          <p:cNvSpPr>
            <a:spLocks noGrp="1"/>
          </p:cNvSpPr>
          <p:nvPr>
            <p:ph idx="1"/>
          </p:nvPr>
        </p:nvSpPr>
        <p:spPr>
          <a:xfrm>
            <a:off x="1012373" y="1683658"/>
            <a:ext cx="8204200" cy="4223656"/>
          </a:xfrm>
        </p:spPr>
        <p:txBody>
          <a:bodyPr anchor="ctr">
            <a:noAutofit/>
          </a:bodyPr>
          <a:lstStyle/>
          <a:p>
            <a:pPr marL="536575" lvl="0" indent="-536575">
              <a:lnSpc>
                <a:spcPct val="120000"/>
              </a:lnSpc>
              <a:spcBef>
                <a:spcPts val="600"/>
              </a:spcBef>
              <a:spcAft>
                <a:spcPts val="600"/>
              </a:spcAft>
              <a:buFont typeface="Wingdings" panose="05000000000000000000" pitchFamily="2" charset="2"/>
              <a:buChar char="q"/>
            </a:pPr>
            <a:r>
              <a:rPr lang="fr-FR" sz="2000" b="1" dirty="0"/>
              <a:t>Rappel du principe général d’imposition à la TVA (article 126 du CGI) </a:t>
            </a:r>
            <a:r>
              <a:rPr lang="fr-FR" sz="2000" b="1" dirty="0" smtClean="0"/>
              <a:t>:</a:t>
            </a:r>
          </a:p>
          <a:p>
            <a:pPr marL="987425" lvl="0" indent="-450850">
              <a:lnSpc>
                <a:spcPct val="120000"/>
              </a:lnSpc>
              <a:spcBef>
                <a:spcPts val="600"/>
              </a:spcBef>
              <a:spcAft>
                <a:spcPts val="600"/>
              </a:spcAft>
              <a:buFont typeface="Wingdings" panose="05000000000000000000" pitchFamily="2" charset="2"/>
              <a:buChar char="ü"/>
            </a:pPr>
            <a:r>
              <a:rPr lang="fr-FR" sz="2000" b="1" dirty="0" smtClean="0">
                <a:solidFill>
                  <a:srgbClr val="FF0000"/>
                </a:solidFill>
              </a:rPr>
              <a:t>Seuls</a:t>
            </a:r>
            <a:r>
              <a:rPr lang="fr-FR" sz="2000" dirty="0" smtClean="0"/>
              <a:t> </a:t>
            </a:r>
            <a:r>
              <a:rPr lang="fr-FR" sz="2000" dirty="0"/>
              <a:t>les </a:t>
            </a:r>
            <a:r>
              <a:rPr lang="fr-FR" sz="2000" b="1" dirty="0">
                <a:solidFill>
                  <a:schemeClr val="accent1">
                    <a:lumMod val="75000"/>
                  </a:schemeClr>
                </a:solidFill>
              </a:rPr>
              <a:t>paiements qui constituent la contrepartie d’une opération ou d’une activité économique</a:t>
            </a:r>
            <a:r>
              <a:rPr lang="fr-FR" sz="2000" dirty="0"/>
              <a:t> </a:t>
            </a:r>
            <a:r>
              <a:rPr lang="fr-FR" sz="2000" b="1" dirty="0"/>
              <a:t>entrent dans le champ de la TVA</a:t>
            </a:r>
            <a:r>
              <a:rPr lang="fr-FR" sz="2000" dirty="0"/>
              <a:t>. </a:t>
            </a:r>
          </a:p>
          <a:p>
            <a:pPr marL="987425" lvl="0" indent="-450850">
              <a:lnSpc>
                <a:spcPct val="120000"/>
              </a:lnSpc>
              <a:spcBef>
                <a:spcPts val="600"/>
              </a:spcBef>
              <a:spcAft>
                <a:spcPts val="600"/>
              </a:spcAft>
              <a:buFont typeface="Wingdings" panose="05000000000000000000" pitchFamily="2" charset="2"/>
              <a:buChar char="ü"/>
            </a:pPr>
            <a:r>
              <a:rPr lang="fr-FR" sz="2000" b="1" dirty="0" smtClean="0">
                <a:solidFill>
                  <a:srgbClr val="FF0000"/>
                </a:solidFill>
              </a:rPr>
              <a:t>La </a:t>
            </a:r>
            <a:r>
              <a:rPr lang="fr-FR" sz="2000" b="1" dirty="0">
                <a:solidFill>
                  <a:srgbClr val="FF0000"/>
                </a:solidFill>
              </a:rPr>
              <a:t>simple </a:t>
            </a:r>
            <a:r>
              <a:rPr lang="fr-FR" sz="2000" b="1" dirty="0">
                <a:solidFill>
                  <a:schemeClr val="accent1">
                    <a:lumMod val="75000"/>
                  </a:schemeClr>
                </a:solidFill>
              </a:rPr>
              <a:t>acquisition, détention ou vente d’actions ou de parts de société </a:t>
            </a:r>
            <a:r>
              <a:rPr lang="fr-FR" sz="2000" b="1" dirty="0"/>
              <a:t>ne constitue pas une activité économique</a:t>
            </a:r>
            <a:r>
              <a:rPr lang="fr-FR" sz="2000" dirty="0"/>
              <a:t> au sens des dispositions de l’article 126 susvisé, car ne constituant pas une exploitation de biens visant à produire des recettes ayant un caractère de permanence, mais un simple exercice du droit de propriété</a:t>
            </a:r>
            <a:r>
              <a:rPr lang="fr-FR" sz="2000" dirty="0" smtClean="0"/>
              <a:t>.</a:t>
            </a:r>
            <a:endParaRPr lang="fr-FR" sz="2000" dirty="0"/>
          </a:p>
        </p:txBody>
      </p:sp>
      <p:sp>
        <p:nvSpPr>
          <p:cNvPr id="4" name="Titre 1"/>
          <p:cNvSpPr txBox="1">
            <a:spLocks/>
          </p:cNvSpPr>
          <p:nvPr/>
        </p:nvSpPr>
        <p:spPr>
          <a:xfrm>
            <a:off x="889000" y="1127126"/>
            <a:ext cx="10515600" cy="5565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lvl="0" indent="-742950" algn="ctr">
              <a:buFont typeface="+mj-lt"/>
              <a:buAutoNum type="alphaUcPeriod" startAt="2"/>
            </a:pPr>
            <a:r>
              <a:rPr lang="fr-FR" sz="3200" b="1" dirty="0"/>
              <a:t>Taxe sur la valeur ajoutée</a:t>
            </a:r>
            <a:endParaRPr lang="fr-FR" sz="3200" dirty="0"/>
          </a:p>
        </p:txBody>
      </p:sp>
    </p:spTree>
    <p:extLst>
      <p:ext uri="{BB962C8B-B14F-4D97-AF65-F5344CB8AC3E}">
        <p14:creationId xmlns:p14="http://schemas.microsoft.com/office/powerpoint/2010/main" val="1689483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50875"/>
          </a:xfrm>
        </p:spPr>
        <p:txBody>
          <a:bodyPr>
            <a:normAutofit fontScale="90000"/>
          </a:bodyPr>
          <a:lstStyle/>
          <a:p>
            <a:pPr marL="857250" indent="-857250">
              <a:buFont typeface="+mj-lt"/>
              <a:buAutoNum type="romanUcPeriod"/>
            </a:pPr>
            <a:r>
              <a:rPr lang="fr-FR" b="1" dirty="0" smtClean="0"/>
              <a:t>Régime des principales taxes (suite)</a:t>
            </a:r>
            <a:endParaRPr lang="fr-FR" dirty="0"/>
          </a:p>
        </p:txBody>
      </p:sp>
      <p:sp>
        <p:nvSpPr>
          <p:cNvPr id="3" name="Espace réservé du contenu 2"/>
          <p:cNvSpPr>
            <a:spLocks noGrp="1"/>
          </p:cNvSpPr>
          <p:nvPr>
            <p:ph idx="1"/>
          </p:nvPr>
        </p:nvSpPr>
        <p:spPr>
          <a:xfrm>
            <a:off x="983344" y="1712686"/>
            <a:ext cx="9626598" cy="1016000"/>
          </a:xfrm>
        </p:spPr>
        <p:txBody>
          <a:bodyPr anchor="ctr">
            <a:noAutofit/>
          </a:bodyPr>
          <a:lstStyle/>
          <a:p>
            <a:pPr marL="536575" indent="-536575">
              <a:lnSpc>
                <a:spcPct val="100000"/>
              </a:lnSpc>
              <a:spcBef>
                <a:spcPts val="600"/>
              </a:spcBef>
              <a:spcAft>
                <a:spcPts val="600"/>
              </a:spcAft>
              <a:buFont typeface="+mj-lt"/>
              <a:buAutoNum type="arabicParenR"/>
            </a:pPr>
            <a:r>
              <a:rPr lang="fr-FR" sz="1800" b="1" i="1" dirty="0"/>
              <a:t>Pour les </a:t>
            </a:r>
            <a:r>
              <a:rPr lang="fr-FR" sz="1800" b="1" i="1" dirty="0" smtClean="0"/>
              <a:t>dividendes</a:t>
            </a:r>
            <a:endParaRPr lang="fr-FR" sz="1800" dirty="0" smtClean="0"/>
          </a:p>
          <a:p>
            <a:pPr marL="0" lvl="0" indent="0">
              <a:lnSpc>
                <a:spcPct val="120000"/>
              </a:lnSpc>
              <a:spcBef>
                <a:spcPts val="600"/>
              </a:spcBef>
              <a:spcAft>
                <a:spcPts val="600"/>
              </a:spcAft>
              <a:buNone/>
            </a:pPr>
            <a:r>
              <a:rPr lang="fr-FR" sz="1800" dirty="0" smtClean="0"/>
              <a:t>Les </a:t>
            </a:r>
            <a:r>
              <a:rPr lang="fr-FR" sz="1800" dirty="0"/>
              <a:t>dividendes perçus par un assujetti n’entrent pas dans le champ d’application de la TVA, car résultant de la gestion du patrimoine et non de l’exercice d’une activité économique.</a:t>
            </a:r>
            <a:endParaRPr lang="fr-FR" sz="1400" dirty="0"/>
          </a:p>
        </p:txBody>
      </p:sp>
      <p:sp>
        <p:nvSpPr>
          <p:cNvPr id="4" name="Titre 1"/>
          <p:cNvSpPr txBox="1">
            <a:spLocks/>
          </p:cNvSpPr>
          <p:nvPr/>
        </p:nvSpPr>
        <p:spPr>
          <a:xfrm>
            <a:off x="859971" y="1054554"/>
            <a:ext cx="10515600" cy="5565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lvl="0" indent="-742950" algn="ctr">
              <a:buFont typeface="+mj-lt"/>
              <a:buAutoNum type="alphaUcPeriod" startAt="2"/>
            </a:pPr>
            <a:r>
              <a:rPr lang="fr-FR" sz="3200" b="1" dirty="0"/>
              <a:t>Taxe sur la valeur </a:t>
            </a:r>
            <a:r>
              <a:rPr lang="fr-FR" sz="3200" b="1" dirty="0" smtClean="0"/>
              <a:t>ajoutée (fin)</a:t>
            </a:r>
            <a:endParaRPr lang="fr-FR" sz="3200" dirty="0"/>
          </a:p>
        </p:txBody>
      </p:sp>
      <p:sp>
        <p:nvSpPr>
          <p:cNvPr id="9" name="Espace réservé du contenu 2"/>
          <p:cNvSpPr txBox="1">
            <a:spLocks/>
          </p:cNvSpPr>
          <p:nvPr/>
        </p:nvSpPr>
        <p:spPr>
          <a:xfrm>
            <a:off x="947058" y="3127829"/>
            <a:ext cx="9924141" cy="1016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6575" indent="-536575">
              <a:lnSpc>
                <a:spcPct val="100000"/>
              </a:lnSpc>
              <a:spcBef>
                <a:spcPts val="600"/>
              </a:spcBef>
              <a:spcAft>
                <a:spcPts val="600"/>
              </a:spcAft>
              <a:buFont typeface="+mj-lt"/>
              <a:buAutoNum type="arabicParenR" startAt="2"/>
            </a:pPr>
            <a:r>
              <a:rPr lang="fr-FR" sz="1800" b="1" i="1" dirty="0"/>
              <a:t>Pour les intérêts de comptes courants </a:t>
            </a:r>
            <a:r>
              <a:rPr lang="fr-FR" sz="1800" b="1" i="1" dirty="0" smtClean="0"/>
              <a:t>d’associés</a:t>
            </a:r>
            <a:r>
              <a:rPr lang="fr-FR" sz="1800" dirty="0" smtClean="0"/>
              <a:t> </a:t>
            </a:r>
          </a:p>
          <a:p>
            <a:pPr marL="0" indent="0">
              <a:lnSpc>
                <a:spcPct val="100000"/>
              </a:lnSpc>
              <a:spcBef>
                <a:spcPts val="600"/>
              </a:spcBef>
              <a:spcAft>
                <a:spcPts val="600"/>
              </a:spcAft>
              <a:buNone/>
            </a:pPr>
            <a:r>
              <a:rPr lang="fr-FR" sz="1800" dirty="0" smtClean="0"/>
              <a:t>Les intérêts rémunérant </a:t>
            </a:r>
            <a:r>
              <a:rPr lang="fr-FR" sz="1800" dirty="0"/>
              <a:t>les avances en compte courant consenties entre sociétés apparentées sont passibles de la TVA dans les conditions de droit commun, en application des dispositions de l’article 126 du CGI qui dispose que les intérêts versés dans le cadre d’une activité économique effectuée à titre onéreux sont assujettis à la TVA.</a:t>
            </a:r>
          </a:p>
        </p:txBody>
      </p:sp>
      <p:sp>
        <p:nvSpPr>
          <p:cNvPr id="10" name="Espace réservé du contenu 2"/>
          <p:cNvSpPr txBox="1">
            <a:spLocks/>
          </p:cNvSpPr>
          <p:nvPr/>
        </p:nvSpPr>
        <p:spPr>
          <a:xfrm>
            <a:off x="939801" y="4484914"/>
            <a:ext cx="9924141" cy="1016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lnSpc>
                <a:spcPct val="100000"/>
              </a:lnSpc>
              <a:spcBef>
                <a:spcPts val="600"/>
              </a:spcBef>
              <a:spcAft>
                <a:spcPts val="600"/>
              </a:spcAft>
              <a:buFont typeface="+mj-lt"/>
              <a:buAutoNum type="arabicParenR" startAt="3"/>
            </a:pPr>
            <a:r>
              <a:rPr lang="fr-FR" sz="1800" b="1" i="1" dirty="0"/>
              <a:t>Pour les acquisitions et cessions de titres</a:t>
            </a:r>
            <a:endParaRPr lang="fr-FR" sz="1800" dirty="0"/>
          </a:p>
          <a:p>
            <a:pPr marL="0" indent="0">
              <a:lnSpc>
                <a:spcPct val="100000"/>
              </a:lnSpc>
              <a:spcBef>
                <a:spcPts val="600"/>
              </a:spcBef>
              <a:spcAft>
                <a:spcPts val="600"/>
              </a:spcAft>
              <a:buNone/>
            </a:pPr>
            <a:r>
              <a:rPr lang="fr-FR" sz="1800" dirty="0" smtClean="0"/>
              <a:t>Les </a:t>
            </a:r>
            <a:r>
              <a:rPr lang="fr-FR" sz="1800" dirty="0"/>
              <a:t>acquisitions et cessions des titres (actions ou obligations) sont en principe considérées comme étant hors champ de la TVA (gestion de patrimoine tirant profit du droit de propriété)</a:t>
            </a:r>
            <a:endParaRPr lang="fr-FR" sz="1400" dirty="0"/>
          </a:p>
        </p:txBody>
      </p:sp>
      <p:pic>
        <p:nvPicPr>
          <p:cNvPr id="6" name="Image 5"/>
          <p:cNvPicPr>
            <a:picLocks noChangeAspect="1"/>
          </p:cNvPicPr>
          <p:nvPr/>
        </p:nvPicPr>
        <p:blipFill>
          <a:blip r:embed="rId2"/>
          <a:stretch>
            <a:fillRect/>
          </a:stretch>
        </p:blipFill>
        <p:spPr>
          <a:xfrm>
            <a:off x="10046022" y="0"/>
            <a:ext cx="2145978" cy="1176630"/>
          </a:xfrm>
          <a:prstGeom prst="rect">
            <a:avLst/>
          </a:prstGeom>
        </p:spPr>
      </p:pic>
      <p:sp>
        <p:nvSpPr>
          <p:cNvPr id="8" name="Espace réservé du contenu 2"/>
          <p:cNvSpPr txBox="1">
            <a:spLocks/>
          </p:cNvSpPr>
          <p:nvPr/>
        </p:nvSpPr>
        <p:spPr>
          <a:xfrm>
            <a:off x="889001" y="5508172"/>
            <a:ext cx="9924141" cy="1016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lnSpc>
                <a:spcPct val="100000"/>
              </a:lnSpc>
              <a:spcBef>
                <a:spcPts val="600"/>
              </a:spcBef>
              <a:spcAft>
                <a:spcPts val="600"/>
              </a:spcAft>
              <a:buFont typeface="+mj-lt"/>
              <a:buAutoNum type="arabicParenR" startAt="4"/>
            </a:pPr>
            <a:r>
              <a:rPr lang="fr-FR" sz="1800" b="1" i="1" dirty="0"/>
              <a:t>Pour les </a:t>
            </a:r>
            <a:r>
              <a:rPr lang="fr-FR" sz="1800" b="1" i="1" dirty="0" smtClean="0"/>
              <a:t>intérêts des titres d’emprunt négociables émis par l’</a:t>
            </a:r>
            <a:r>
              <a:rPr lang="fr-FR" sz="1800" b="1" i="1" dirty="0" err="1"/>
              <a:t>E</a:t>
            </a:r>
            <a:r>
              <a:rPr lang="fr-FR" sz="1800" b="1" i="1" dirty="0" err="1" smtClean="0"/>
              <a:t>tat</a:t>
            </a:r>
            <a:r>
              <a:rPr lang="fr-FR" sz="1800" b="1" i="1" dirty="0" smtClean="0"/>
              <a:t> et les CTD</a:t>
            </a:r>
            <a:endParaRPr lang="fr-FR" sz="1800" dirty="0"/>
          </a:p>
          <a:p>
            <a:pPr marL="0" indent="0">
              <a:lnSpc>
                <a:spcPct val="100000"/>
              </a:lnSpc>
              <a:spcBef>
                <a:spcPts val="600"/>
              </a:spcBef>
              <a:spcAft>
                <a:spcPts val="600"/>
              </a:spcAft>
              <a:buNone/>
            </a:pPr>
            <a:r>
              <a:rPr lang="fr-FR" sz="1800" dirty="0" smtClean="0"/>
              <a:t>Les intérêts des titres d’emprunt négociables émis par l’</a:t>
            </a:r>
            <a:r>
              <a:rPr lang="fr-FR" sz="1800" dirty="0" err="1" smtClean="0"/>
              <a:t>Etat</a:t>
            </a:r>
            <a:r>
              <a:rPr lang="fr-FR" sz="1800" dirty="0" smtClean="0"/>
              <a:t> et les CTD sont exonérés de la TVA (</a:t>
            </a:r>
            <a:r>
              <a:rPr lang="fr-FR" sz="1800" b="1" dirty="0" smtClean="0"/>
              <a:t>article 128 (4) CGI</a:t>
            </a:r>
            <a:r>
              <a:rPr lang="fr-FR" sz="1800" dirty="0" smtClean="0"/>
              <a:t>)</a:t>
            </a:r>
            <a:endParaRPr lang="fr-FR" sz="1400" dirty="0"/>
          </a:p>
        </p:txBody>
      </p:sp>
    </p:spTree>
    <p:extLst>
      <p:ext uri="{BB962C8B-B14F-4D97-AF65-F5344CB8AC3E}">
        <p14:creationId xmlns:p14="http://schemas.microsoft.com/office/powerpoint/2010/main" val="338292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50875"/>
          </a:xfrm>
        </p:spPr>
        <p:txBody>
          <a:bodyPr>
            <a:normAutofit fontScale="90000"/>
          </a:bodyPr>
          <a:lstStyle/>
          <a:p>
            <a:pPr marL="857250" indent="-857250">
              <a:buFont typeface="+mj-lt"/>
              <a:buAutoNum type="romanUcPeriod"/>
            </a:pPr>
            <a:r>
              <a:rPr lang="fr-FR" b="1" dirty="0" smtClean="0"/>
              <a:t>Régime des principales taxes (fin)</a:t>
            </a:r>
            <a:endParaRPr lang="fr-FR" dirty="0"/>
          </a:p>
        </p:txBody>
      </p:sp>
      <p:sp>
        <p:nvSpPr>
          <p:cNvPr id="3" name="Espace réservé du contenu 2"/>
          <p:cNvSpPr>
            <a:spLocks noGrp="1"/>
          </p:cNvSpPr>
          <p:nvPr>
            <p:ph idx="1"/>
          </p:nvPr>
        </p:nvSpPr>
        <p:spPr>
          <a:xfrm>
            <a:off x="838199" y="2844800"/>
            <a:ext cx="4982029" cy="3526971"/>
          </a:xfrm>
        </p:spPr>
        <p:txBody>
          <a:bodyPr anchor="ctr">
            <a:normAutofit fontScale="62500" lnSpcReduction="20000"/>
          </a:bodyPr>
          <a:lstStyle/>
          <a:p>
            <a:pPr marL="900113" lvl="0" indent="-363538">
              <a:lnSpc>
                <a:spcPct val="120000"/>
              </a:lnSpc>
              <a:spcBef>
                <a:spcPts val="600"/>
              </a:spcBef>
              <a:spcAft>
                <a:spcPts val="600"/>
              </a:spcAft>
              <a:buFont typeface="Wingdings" panose="05000000000000000000" pitchFamily="2" charset="2"/>
              <a:buChar char="q"/>
            </a:pPr>
            <a:r>
              <a:rPr lang="fr-FR" b="1" dirty="0" smtClean="0">
                <a:solidFill>
                  <a:srgbClr val="FF0000"/>
                </a:solidFill>
              </a:rPr>
              <a:t>Sont </a:t>
            </a:r>
            <a:r>
              <a:rPr lang="fr-FR" b="1" dirty="0">
                <a:solidFill>
                  <a:srgbClr val="FF0000"/>
                </a:solidFill>
              </a:rPr>
              <a:t>exonérés de l’IRCM </a:t>
            </a:r>
            <a:r>
              <a:rPr lang="fr-FR" dirty="0"/>
              <a:t>les </a:t>
            </a:r>
            <a:r>
              <a:rPr lang="fr-FR" b="1" dirty="0">
                <a:solidFill>
                  <a:schemeClr val="accent1">
                    <a:lumMod val="75000"/>
                  </a:schemeClr>
                </a:solidFill>
              </a:rPr>
              <a:t>intérêts des titres d’emprunt négociables émis par l’État et les CTD</a:t>
            </a:r>
            <a:r>
              <a:rPr lang="fr-FR" dirty="0"/>
              <a:t> (</a:t>
            </a:r>
            <a:r>
              <a:rPr lang="fr-FR" b="1" dirty="0"/>
              <a:t>bons du Trésor, chèques spéciaux du Trésor, bon à coupon zéro, obligations du Trésor</a:t>
            </a:r>
            <a:r>
              <a:rPr lang="fr-FR" dirty="0"/>
              <a:t>). </a:t>
            </a:r>
            <a:endParaRPr lang="fr-FR" dirty="0" smtClean="0"/>
          </a:p>
          <a:p>
            <a:pPr marL="536575" lvl="0" indent="0">
              <a:lnSpc>
                <a:spcPct val="120000"/>
              </a:lnSpc>
              <a:spcBef>
                <a:spcPts val="600"/>
              </a:spcBef>
              <a:spcAft>
                <a:spcPts val="600"/>
              </a:spcAft>
              <a:buNone/>
            </a:pPr>
            <a:r>
              <a:rPr lang="fr-FR" b="1" dirty="0" smtClean="0">
                <a:solidFill>
                  <a:srgbClr val="FF0000"/>
                </a:solidFill>
              </a:rPr>
              <a:t>NB : que </a:t>
            </a:r>
            <a:r>
              <a:rPr lang="fr-FR" b="1" dirty="0">
                <a:solidFill>
                  <a:srgbClr val="FF0000"/>
                </a:solidFill>
              </a:rPr>
              <a:t>ces intérêts soient versés à des personnes physiques ou morales</a:t>
            </a:r>
            <a:r>
              <a:rPr lang="fr-FR" dirty="0"/>
              <a:t>.</a:t>
            </a:r>
          </a:p>
          <a:p>
            <a:pPr marL="900113" lvl="0" indent="-363538">
              <a:lnSpc>
                <a:spcPct val="120000"/>
              </a:lnSpc>
              <a:spcBef>
                <a:spcPts val="600"/>
              </a:spcBef>
              <a:spcAft>
                <a:spcPts val="600"/>
              </a:spcAft>
              <a:buFont typeface="Wingdings" panose="05000000000000000000" pitchFamily="2" charset="2"/>
              <a:buChar char="q"/>
            </a:pPr>
            <a:r>
              <a:rPr lang="fr-FR" dirty="0"/>
              <a:t>Toutefois, </a:t>
            </a:r>
            <a:r>
              <a:rPr lang="fr-FR" b="1" dirty="0"/>
              <a:t>sont imposables à l’IRCM </a:t>
            </a:r>
            <a:r>
              <a:rPr lang="fr-FR" b="1" dirty="0">
                <a:solidFill>
                  <a:schemeClr val="accent1">
                    <a:lumMod val="75000"/>
                  </a:schemeClr>
                </a:solidFill>
              </a:rPr>
              <a:t>les plus-values résultant des cessions de titres d’emprunts émis par l’État</a:t>
            </a:r>
            <a:r>
              <a:rPr lang="fr-FR" dirty="0"/>
              <a:t>. </a:t>
            </a:r>
          </a:p>
        </p:txBody>
      </p:sp>
      <p:sp>
        <p:nvSpPr>
          <p:cNvPr id="4" name="Titre 1"/>
          <p:cNvSpPr txBox="1">
            <a:spLocks/>
          </p:cNvSpPr>
          <p:nvPr/>
        </p:nvSpPr>
        <p:spPr>
          <a:xfrm>
            <a:off x="889000" y="1127126"/>
            <a:ext cx="10515600" cy="5565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lvl="0" indent="-742950" algn="ctr">
              <a:buFont typeface="+mj-lt"/>
              <a:buAutoNum type="alphaUcPeriod" startAt="3"/>
            </a:pPr>
            <a:r>
              <a:rPr lang="fr-FR" sz="2800" b="1" dirty="0"/>
              <a:t>Impôt sur le revenu des personnes physiques </a:t>
            </a:r>
            <a:endParaRPr lang="fr-FR" sz="2800" dirty="0"/>
          </a:p>
        </p:txBody>
      </p:sp>
      <p:sp>
        <p:nvSpPr>
          <p:cNvPr id="7" name="Espace réservé du contenu 2"/>
          <p:cNvSpPr txBox="1">
            <a:spLocks/>
          </p:cNvSpPr>
          <p:nvPr/>
        </p:nvSpPr>
        <p:spPr>
          <a:xfrm>
            <a:off x="6796313" y="2685142"/>
            <a:ext cx="4982029" cy="3301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0113" indent="-363538">
              <a:lnSpc>
                <a:spcPct val="100000"/>
              </a:lnSpc>
              <a:spcBef>
                <a:spcPts val="600"/>
              </a:spcBef>
              <a:spcAft>
                <a:spcPts val="600"/>
              </a:spcAft>
              <a:buFont typeface="Wingdings" panose="05000000000000000000" pitchFamily="2" charset="2"/>
              <a:buChar char="q"/>
            </a:pPr>
            <a:r>
              <a:rPr lang="fr-FR" sz="2000" dirty="0" smtClean="0"/>
              <a:t>Les </a:t>
            </a:r>
            <a:r>
              <a:rPr lang="fr-FR" sz="2000" b="1" dirty="0"/>
              <a:t>produits</a:t>
            </a:r>
            <a:r>
              <a:rPr lang="fr-FR" sz="2000" dirty="0"/>
              <a:t> des </a:t>
            </a:r>
            <a:r>
              <a:rPr lang="fr-FR" sz="2000" b="1" dirty="0"/>
              <a:t>opérations de bourse effectués par les particuliers </a:t>
            </a:r>
            <a:r>
              <a:rPr lang="fr-FR" sz="2000" b="1" dirty="0">
                <a:solidFill>
                  <a:srgbClr val="FF0000"/>
                </a:solidFill>
              </a:rPr>
              <a:t>sont considérés </a:t>
            </a:r>
            <a:r>
              <a:rPr lang="fr-FR" sz="2000" dirty="0"/>
              <a:t>comme provenant de l’exercice d’une </a:t>
            </a:r>
            <a:r>
              <a:rPr lang="fr-FR" sz="2000" b="1" dirty="0">
                <a:solidFill>
                  <a:schemeClr val="accent1">
                    <a:lumMod val="75000"/>
                  </a:schemeClr>
                </a:solidFill>
              </a:rPr>
              <a:t>profession non commerciale ou comme revenus assimilés aux bénéfices non commerciaux </a:t>
            </a:r>
            <a:r>
              <a:rPr lang="fr-FR" sz="2000" dirty="0"/>
              <a:t>(</a:t>
            </a:r>
            <a:r>
              <a:rPr lang="fr-FR" sz="2000" b="1" dirty="0"/>
              <a:t>article 56 (2) </a:t>
            </a:r>
            <a:r>
              <a:rPr lang="fr-FR" sz="2000" b="1" dirty="0" smtClean="0"/>
              <a:t>CGI</a:t>
            </a:r>
            <a:r>
              <a:rPr lang="fr-FR" sz="2000" dirty="0"/>
              <a:t>)</a:t>
            </a:r>
          </a:p>
        </p:txBody>
      </p:sp>
      <p:pic>
        <p:nvPicPr>
          <p:cNvPr id="8" name="Image 7"/>
          <p:cNvPicPr>
            <a:picLocks noChangeAspect="1"/>
          </p:cNvPicPr>
          <p:nvPr/>
        </p:nvPicPr>
        <p:blipFill>
          <a:blip r:embed="rId2"/>
          <a:stretch>
            <a:fillRect/>
          </a:stretch>
        </p:blipFill>
        <p:spPr>
          <a:xfrm>
            <a:off x="10046022" y="0"/>
            <a:ext cx="2145978" cy="1176630"/>
          </a:xfrm>
          <a:prstGeom prst="rect">
            <a:avLst/>
          </a:prstGeom>
        </p:spPr>
      </p:pic>
      <p:sp>
        <p:nvSpPr>
          <p:cNvPr id="9" name="Espace réservé du contenu 2"/>
          <p:cNvSpPr txBox="1">
            <a:spLocks/>
          </p:cNvSpPr>
          <p:nvPr/>
        </p:nvSpPr>
        <p:spPr>
          <a:xfrm>
            <a:off x="874484" y="2024744"/>
            <a:ext cx="4982029" cy="8636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lnSpc>
                <a:spcPct val="120000"/>
              </a:lnSpc>
              <a:spcBef>
                <a:spcPts val="600"/>
              </a:spcBef>
              <a:spcAft>
                <a:spcPts val="600"/>
              </a:spcAft>
              <a:buFont typeface="+mj-lt"/>
              <a:buAutoNum type="arabicParenR"/>
            </a:pPr>
            <a:r>
              <a:rPr lang="fr-FR" sz="2000" b="1" dirty="0" smtClean="0"/>
              <a:t>Impôt sur le revenu des personnes physiques </a:t>
            </a:r>
            <a:endParaRPr lang="fr-FR" sz="2000" dirty="0"/>
          </a:p>
        </p:txBody>
      </p:sp>
      <p:sp>
        <p:nvSpPr>
          <p:cNvPr id="10" name="Espace réservé du contenu 2"/>
          <p:cNvSpPr txBox="1">
            <a:spLocks/>
          </p:cNvSpPr>
          <p:nvPr/>
        </p:nvSpPr>
        <p:spPr>
          <a:xfrm>
            <a:off x="6847113" y="1886858"/>
            <a:ext cx="4982029" cy="8636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lnSpc>
                <a:spcPct val="120000"/>
              </a:lnSpc>
              <a:spcBef>
                <a:spcPts val="600"/>
              </a:spcBef>
              <a:spcAft>
                <a:spcPts val="600"/>
              </a:spcAft>
              <a:buFont typeface="+mj-lt"/>
              <a:buAutoNum type="arabicParenR" startAt="2"/>
            </a:pPr>
            <a:r>
              <a:rPr lang="fr-FR" sz="2000" b="1" dirty="0" smtClean="0"/>
              <a:t>Bénéfices non commerciaux</a:t>
            </a:r>
            <a:endParaRPr lang="fr-FR" sz="2000" dirty="0"/>
          </a:p>
        </p:txBody>
      </p:sp>
    </p:spTree>
    <p:extLst>
      <p:ext uri="{BB962C8B-B14F-4D97-AF65-F5344CB8AC3E}">
        <p14:creationId xmlns:p14="http://schemas.microsoft.com/office/powerpoint/2010/main" val="3225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857250" lvl="0" indent="-857250">
              <a:buFont typeface="+mj-lt"/>
              <a:buAutoNum type="romanUcPeriod" startAt="2"/>
            </a:pPr>
            <a:r>
              <a:rPr lang="fr-FR" b="1" dirty="0" smtClean="0"/>
              <a:t>Impôt sur les sociétés</a:t>
            </a:r>
            <a:endParaRPr lang="fr-FR" dirty="0"/>
          </a:p>
        </p:txBody>
      </p:sp>
      <p:sp>
        <p:nvSpPr>
          <p:cNvPr id="3" name="Espace réservé du contenu 2"/>
          <p:cNvSpPr>
            <a:spLocks noGrp="1"/>
          </p:cNvSpPr>
          <p:nvPr>
            <p:ph idx="1"/>
          </p:nvPr>
        </p:nvSpPr>
        <p:spPr>
          <a:xfrm>
            <a:off x="2002970" y="1825625"/>
            <a:ext cx="9350829" cy="4351338"/>
          </a:xfrm>
        </p:spPr>
        <p:txBody>
          <a:bodyPr/>
          <a:lstStyle/>
          <a:p>
            <a:pPr marL="514350" lvl="0" indent="-514350">
              <a:lnSpc>
                <a:spcPct val="150000"/>
              </a:lnSpc>
              <a:buFont typeface="+mj-lt"/>
              <a:buAutoNum type="alphaUcPeriod"/>
            </a:pPr>
            <a:r>
              <a:rPr lang="fr-FR" b="1" dirty="0" smtClean="0"/>
              <a:t>Admission des actions</a:t>
            </a:r>
            <a:endParaRPr lang="fr-FR" dirty="0"/>
          </a:p>
          <a:p>
            <a:pPr marL="514350" lvl="0" indent="-514350">
              <a:lnSpc>
                <a:spcPct val="150000"/>
              </a:lnSpc>
              <a:buFont typeface="+mj-lt"/>
              <a:buAutoNum type="alphaUcPeriod"/>
            </a:pPr>
            <a:r>
              <a:rPr lang="fr-FR" b="1" dirty="0" smtClean="0"/>
              <a:t>Émission des obligations</a:t>
            </a:r>
            <a:endParaRPr lang="fr-FR" dirty="0"/>
          </a:p>
          <a:p>
            <a:pPr marL="514350" lvl="0" indent="-514350">
              <a:lnSpc>
                <a:spcPct val="150000"/>
              </a:lnSpc>
              <a:buFont typeface="+mj-lt"/>
              <a:buAutoNum type="alphaUcPeriod"/>
            </a:pPr>
            <a:r>
              <a:rPr lang="fr-FR" b="1" dirty="0" smtClean="0"/>
              <a:t>Appel public à l’épargne </a:t>
            </a:r>
            <a:endParaRPr lang="fr-FR" dirty="0"/>
          </a:p>
        </p:txBody>
      </p:sp>
      <p:pic>
        <p:nvPicPr>
          <p:cNvPr id="4" name="Image 3"/>
          <p:cNvPicPr>
            <a:picLocks noChangeAspect="1"/>
          </p:cNvPicPr>
          <p:nvPr/>
        </p:nvPicPr>
        <p:blipFill>
          <a:blip r:embed="rId2"/>
          <a:stretch>
            <a:fillRect/>
          </a:stretch>
        </p:blipFill>
        <p:spPr>
          <a:xfrm>
            <a:off x="10046022" y="0"/>
            <a:ext cx="2145978" cy="1176630"/>
          </a:xfrm>
          <a:prstGeom prst="rect">
            <a:avLst/>
          </a:prstGeom>
        </p:spPr>
      </p:pic>
      <p:pic>
        <p:nvPicPr>
          <p:cNvPr id="5" name="Image 4"/>
          <p:cNvPicPr>
            <a:picLocks noChangeAspect="1"/>
          </p:cNvPicPr>
          <p:nvPr/>
        </p:nvPicPr>
        <p:blipFill>
          <a:blip r:embed="rId3"/>
          <a:stretch>
            <a:fillRect/>
          </a:stretch>
        </p:blipFill>
        <p:spPr>
          <a:xfrm>
            <a:off x="8476343" y="1277258"/>
            <a:ext cx="3715657" cy="4136572"/>
          </a:xfrm>
          <a:prstGeom prst="rect">
            <a:avLst/>
          </a:prstGeom>
        </p:spPr>
      </p:pic>
    </p:spTree>
    <p:extLst>
      <p:ext uri="{BB962C8B-B14F-4D97-AF65-F5344CB8AC3E}">
        <p14:creationId xmlns:p14="http://schemas.microsoft.com/office/powerpoint/2010/main" val="1814608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721</Words>
  <Application>Microsoft Office PowerPoint</Application>
  <PresentationFormat>Grand écran</PresentationFormat>
  <Paragraphs>66</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Calibri Light</vt:lpstr>
      <vt:lpstr>Wingdings</vt:lpstr>
      <vt:lpstr>Thème Office</vt:lpstr>
      <vt:lpstr>EXPOSE SUR  La fiscalité du secteur boursier au Cameroun</vt:lpstr>
      <vt:lpstr>Plan </vt:lpstr>
      <vt:lpstr>Introduction </vt:lpstr>
      <vt:lpstr>Régime des principales taxes</vt:lpstr>
      <vt:lpstr>Régime des principales taxes (suite)</vt:lpstr>
      <vt:lpstr>Régime des principales taxes (suite)</vt:lpstr>
      <vt:lpstr>Régime des principales taxes (suite)</vt:lpstr>
      <vt:lpstr>Régime des principales taxes (fin)</vt:lpstr>
      <vt:lpstr>Impôt sur les sociétés</vt:lpstr>
      <vt:lpstr>Impôt sur les sociétés</vt:lpstr>
      <vt:lpstr>Impôt sur les sociétés (fin)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EXPOSE SUR  la fiscalité du secteur boursier au Cameroun</dc:title>
  <dc:creator>BAROUNG A NGON </dc:creator>
  <cp:lastModifiedBy>BAROUNG A NGON </cp:lastModifiedBy>
  <cp:revision>21</cp:revision>
  <cp:lastPrinted>2024-04-03T18:40:19Z</cp:lastPrinted>
  <dcterms:created xsi:type="dcterms:W3CDTF">2024-04-03T16:29:50Z</dcterms:created>
  <dcterms:modified xsi:type="dcterms:W3CDTF">2024-04-03T19:02:39Z</dcterms:modified>
</cp:coreProperties>
</file>